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21"/>
  </p:notesMasterIdLst>
  <p:handoutMasterIdLst>
    <p:handoutMasterId r:id="rId22"/>
  </p:handoutMasterIdLst>
  <p:sldIdLst>
    <p:sldId id="256" r:id="rId5"/>
    <p:sldId id="266" r:id="rId6"/>
    <p:sldId id="299" r:id="rId7"/>
    <p:sldId id="307" r:id="rId8"/>
    <p:sldId id="257" r:id="rId9"/>
    <p:sldId id="308" r:id="rId10"/>
    <p:sldId id="261" r:id="rId11"/>
    <p:sldId id="259" r:id="rId12"/>
    <p:sldId id="312" r:id="rId13"/>
    <p:sldId id="311" r:id="rId14"/>
    <p:sldId id="313" r:id="rId15"/>
    <p:sldId id="314" r:id="rId16"/>
    <p:sldId id="317" r:id="rId17"/>
    <p:sldId id="304" r:id="rId18"/>
    <p:sldId id="315" r:id="rId19"/>
    <p:sldId id="31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54566" autoAdjust="0"/>
  </p:normalViewPr>
  <p:slideViewPr>
    <p:cSldViewPr snapToGrid="0">
      <p:cViewPr varScale="1">
        <p:scale>
          <a:sx n="59" d="100"/>
          <a:sy n="59" d="100"/>
        </p:scale>
        <p:origin x="4140" y="78"/>
      </p:cViewPr>
      <p:guideLst/>
    </p:cSldViewPr>
  </p:slideViewPr>
  <p:outlineViewPr>
    <p:cViewPr>
      <p:scale>
        <a:sx n="33" d="100"/>
        <a:sy n="33" d="100"/>
      </p:scale>
      <p:origin x="0" y="-576"/>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589D207-BE08-4B33-B5B0-5A5A94C9512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5E58DB9-49DC-495B-A68F-33D105C9065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67A1AC4-3AE8-4F87-AAED-904EC6054702}" type="datetimeFigureOut">
              <a:rPr lang="en-US" smtClean="0"/>
              <a:t>1/26/2024</a:t>
            </a:fld>
            <a:endParaRPr lang="en-US" dirty="0"/>
          </a:p>
        </p:txBody>
      </p:sp>
      <p:sp>
        <p:nvSpPr>
          <p:cNvPr id="4" name="Footer Placeholder 3">
            <a:extLst>
              <a:ext uri="{FF2B5EF4-FFF2-40B4-BE49-F238E27FC236}">
                <a16:creationId xmlns:a16="http://schemas.microsoft.com/office/drawing/2014/main" id="{7F66337E-DAD5-442C-9B8F-E10EB7D972C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3BDF2-02BD-4181-AC28-FD56172CC62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AF8A362-CAFC-4987-9A50-47570528395E}" type="slidenum">
              <a:rPr lang="en-US" smtClean="0"/>
              <a:t>‹#›</a:t>
            </a:fld>
            <a:endParaRPr lang="en-US" dirty="0"/>
          </a:p>
        </p:txBody>
      </p:sp>
    </p:spTree>
    <p:extLst>
      <p:ext uri="{BB962C8B-B14F-4D97-AF65-F5344CB8AC3E}">
        <p14:creationId xmlns:p14="http://schemas.microsoft.com/office/powerpoint/2010/main" val="4523749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jp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556653-6123-4FE4-861F-5F9583BF59B0}" type="datetimeFigureOut">
              <a:rPr lang="en-US" smtClean="0"/>
              <a:t>1/26/2024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EEB602-95FC-483A-B12D-216A7AD7EA24}" type="slidenum">
              <a:rPr lang="en-US" smtClean="0"/>
              <a:t>‹#›</a:t>
            </a:fld>
            <a:endParaRPr lang="en-US" dirty="0"/>
          </a:p>
        </p:txBody>
      </p:sp>
    </p:spTree>
    <p:extLst>
      <p:ext uri="{BB962C8B-B14F-4D97-AF65-F5344CB8AC3E}">
        <p14:creationId xmlns:p14="http://schemas.microsoft.com/office/powerpoint/2010/main" val="1325843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today’s session!  Our goal is to share insights gained from analysis of our ridership and, based on those insights, recommend actions that will transition casual riders into committed, long-term members.</a:t>
            </a:r>
          </a:p>
          <a:p>
            <a:endParaRPr lang="en-US" dirty="0"/>
          </a:p>
          <a:p>
            <a:r>
              <a:rPr lang="en-US" dirty="0"/>
              <a:t>A story emerged from our data analysis, and we will talk about how </a:t>
            </a:r>
            <a:r>
              <a:rPr lang="en-US" b="0" dirty="0"/>
              <a:t>annual memberships not only make commuting cost effective but also open up a world of urban exploration.</a:t>
            </a:r>
          </a:p>
          <a:p>
            <a:endParaRPr lang="en-US" b="1" dirty="0"/>
          </a:p>
          <a:p>
            <a:r>
              <a:rPr lang="en-US" b="0" dirty="0"/>
              <a:t>The practicality of commuting benefits combined with the allure of urban exploration has the potential to resonate with a wide audience, attracting both those seeking a reliable daily commute solution and those looking for exciting ways to experience their city.</a:t>
            </a:r>
          </a:p>
          <a:p>
            <a:endParaRPr lang="en-US" dirty="0"/>
          </a:p>
          <a:p>
            <a:r>
              <a:rPr lang="en-US" dirty="0"/>
              <a:t>Using our analysis, we will dissect the intersection of convenience and adventure offered by </a:t>
            </a:r>
            <a:r>
              <a:rPr lang="en-US" dirty="0" err="1"/>
              <a:t>Cyclistic's</a:t>
            </a:r>
            <a:r>
              <a:rPr lang="en-US" dirty="0"/>
              <a:t> bike-sharing service.</a:t>
            </a:r>
          </a:p>
        </p:txBody>
      </p:sp>
      <p:sp>
        <p:nvSpPr>
          <p:cNvPr id="4" name="Slide Number Placeholder 3"/>
          <p:cNvSpPr>
            <a:spLocks noGrp="1"/>
          </p:cNvSpPr>
          <p:nvPr>
            <p:ph type="sldNum" sz="quarter" idx="5"/>
          </p:nvPr>
        </p:nvSpPr>
        <p:spPr/>
        <p:txBody>
          <a:bodyPr/>
          <a:lstStyle/>
          <a:p>
            <a:fld id="{54EEB602-95FC-483A-B12D-216A7AD7EA24}" type="slidenum">
              <a:rPr lang="en-US" smtClean="0"/>
              <a:t>1</a:t>
            </a:fld>
            <a:endParaRPr lang="en-US" dirty="0"/>
          </a:p>
        </p:txBody>
      </p:sp>
    </p:spTree>
    <p:extLst>
      <p:ext uri="{BB962C8B-B14F-4D97-AF65-F5344CB8AC3E}">
        <p14:creationId xmlns:p14="http://schemas.microsoft.com/office/powerpoint/2010/main" val="15049364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chart shows that members have a higher volume of trips with a duration of less than twenty minutes.  </a:t>
            </a:r>
          </a:p>
          <a:p>
            <a:endParaRPr lang="en-US" dirty="0"/>
          </a:p>
          <a:p>
            <a:r>
              <a:rPr lang="en-US" dirty="0"/>
              <a:t>For trips with duration of twenty minutes or greater, casual riders and members have roughly the same volume.</a:t>
            </a:r>
          </a:p>
          <a:p>
            <a:endParaRPr lang="en-US" dirty="0"/>
          </a:p>
          <a:p>
            <a:r>
              <a:rPr lang="en-US" dirty="0"/>
              <a:t>The charts also demonstrate that most of the short-duration trips, regardless of customer type, are occurring during the work week.  And most of these short-duration trips are taken by members.</a:t>
            </a:r>
          </a:p>
          <a:p>
            <a:endParaRPr lang="en-US" dirty="0"/>
          </a:p>
          <a:p>
            <a:r>
              <a:rPr lang="en-US" dirty="0"/>
              <a:t>What might account for this difference?</a:t>
            </a:r>
          </a:p>
          <a:p>
            <a:endParaRPr lang="en-US" dirty="0"/>
          </a:p>
          <a:p>
            <a:r>
              <a:rPr lang="en-US" dirty="0"/>
              <a:t>Members, by virtue of their membership commitment, may feel more inclined to use the service frequently for various purposes, including short trips. The subscription model encourages regular usage among members.</a:t>
            </a:r>
          </a:p>
          <a:p>
            <a:endParaRPr lang="en-US" dirty="0"/>
          </a:p>
          <a:p>
            <a:r>
              <a:rPr lang="en-US" dirty="0"/>
              <a:t>The similarity in frequencies after twenty minutes could indicate that, for longer trips, both casual riders and members have comparable usage patterns. </a:t>
            </a:r>
          </a:p>
          <a:p>
            <a:endParaRPr lang="en-US" dirty="0"/>
          </a:p>
          <a:p>
            <a:r>
              <a:rPr lang="en-US" dirty="0"/>
              <a:t>Longer trips may involve more leisurely rides or journeys to destinations farther away.</a:t>
            </a:r>
          </a:p>
          <a:p>
            <a:endParaRPr lang="en-US" dirty="0"/>
          </a:p>
          <a:p>
            <a:r>
              <a:rPr lang="en-US" dirty="0"/>
              <a:t>Beyond twenty minutes, the factors influencing bike-sharing usage may become more uniform between casual riders and members. </a:t>
            </a:r>
          </a:p>
          <a:p>
            <a:endParaRPr lang="en-US" dirty="0"/>
          </a:p>
          <a:p>
            <a:r>
              <a:rPr lang="en-US" dirty="0"/>
              <a:t>Both customer types may share a similar interest in using bikes for leisure, exercise, or exploring areas that require a longer travel time.</a:t>
            </a:r>
          </a:p>
          <a:p>
            <a:endParaRPr lang="en-US" dirty="0"/>
          </a:p>
          <a:p>
            <a:r>
              <a:rPr lang="en-US" dirty="0"/>
              <a:t>We can emphasize and promote the benefits of membership, especially for short trips, to encourage casual riders to consider becoming members. This could include highlighting cost savings, convenience, and additional perks for frequent users.</a:t>
            </a:r>
          </a:p>
          <a:p>
            <a:endParaRPr lang="en-US" dirty="0"/>
          </a:p>
          <a:p>
            <a:r>
              <a:rPr lang="en-US" dirty="0"/>
              <a:t>Tailor marketing strategies based on trip durations. </a:t>
            </a:r>
          </a:p>
          <a:p>
            <a:endParaRPr lang="en-US" dirty="0"/>
          </a:p>
          <a:p>
            <a:r>
              <a:rPr lang="en-US" dirty="0"/>
              <a:t>For shorter trips, focus on promoting the efficiency and time-saving aspects of the service, while for longer trips, emphasize the leisure and exploration benefits.</a:t>
            </a:r>
          </a:p>
        </p:txBody>
      </p:sp>
      <p:sp>
        <p:nvSpPr>
          <p:cNvPr id="4" name="Slide Number Placeholder 3"/>
          <p:cNvSpPr>
            <a:spLocks noGrp="1"/>
          </p:cNvSpPr>
          <p:nvPr>
            <p:ph type="sldNum" sz="quarter" idx="5"/>
          </p:nvPr>
        </p:nvSpPr>
        <p:spPr/>
        <p:txBody>
          <a:bodyPr/>
          <a:lstStyle/>
          <a:p>
            <a:fld id="{54EEB602-95FC-483A-B12D-216A7AD7EA24}" type="slidenum">
              <a:rPr lang="en-US" smtClean="0"/>
              <a:t>10</a:t>
            </a:fld>
            <a:endParaRPr lang="en-US" dirty="0"/>
          </a:p>
        </p:txBody>
      </p:sp>
    </p:spTree>
    <p:extLst>
      <p:ext uri="{BB962C8B-B14F-4D97-AF65-F5344CB8AC3E}">
        <p14:creationId xmlns:p14="http://schemas.microsoft.com/office/powerpoint/2010/main" val="1731593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a:t>When we examine trips by day of the week, we noted that peak hours for </a:t>
            </a:r>
            <a:r>
              <a:rPr lang="en-US" dirty="0"/>
              <a:t>bike-sharing usage across weekdays are typically between 7:00-9:00 am and 4:00-6:00 pm. </a:t>
            </a:r>
          </a:p>
          <a:p>
            <a:endParaRPr lang="en-US" dirty="0"/>
          </a:p>
          <a:p>
            <a:r>
              <a:rPr lang="en-US" dirty="0"/>
              <a:t>Weekdays show a distinct pattern with two peaks corresponding to morning and evening commuting hours. </a:t>
            </a:r>
          </a:p>
          <a:p>
            <a:endParaRPr lang="en-US" dirty="0"/>
          </a:p>
          <a:p>
            <a:r>
              <a:rPr lang="en-US" dirty="0"/>
              <a:t>These periods coincide with typical commuting times, suggesting that a significant portion of trips is related to daily commuting activities.</a:t>
            </a:r>
          </a:p>
          <a:p>
            <a:endParaRPr lang="en-US" dirty="0"/>
          </a:p>
          <a:p>
            <a:r>
              <a:rPr lang="en-US" dirty="0"/>
              <a:t>On weekends, the usage pattern is more evenly distributed throughout the day, with a single peak in the afternoon.</a:t>
            </a:r>
          </a:p>
          <a:p>
            <a:endParaRPr lang="en-US" dirty="0"/>
          </a:p>
          <a:p>
            <a:r>
              <a:rPr lang="en-US" dirty="0"/>
              <a:t>During the week, a larger proportion of trips are taken by members, and on weekends, there is roughly equal proportions of activity by casual riders and members.</a:t>
            </a:r>
          </a:p>
          <a:p>
            <a:endParaRPr lang="en-US" dirty="0"/>
          </a:p>
          <a:p>
            <a:r>
              <a:rPr lang="en-US" b="0" u="none" dirty="0"/>
              <a:t>What does this suggest?</a:t>
            </a:r>
          </a:p>
          <a:p>
            <a:endParaRPr lang="en-US" b="1" u="sng" dirty="0"/>
          </a:p>
          <a:p>
            <a:r>
              <a:rPr lang="en-US" dirty="0"/>
              <a:t>For those casual riders who are using the service for commutes, we can highlight member benefits to encourage membership subscriptions. We can consider offering incentives, promotions, or discounts during these hours to encourage more casual riders to use the bike-sharing service for their commute.</a:t>
            </a:r>
          </a:p>
          <a:p>
            <a:endParaRPr lang="en-US" dirty="0"/>
          </a:p>
          <a:p>
            <a:endParaRPr lang="en-US" dirty="0"/>
          </a:p>
        </p:txBody>
      </p:sp>
      <p:sp>
        <p:nvSpPr>
          <p:cNvPr id="4" name="Slide Number Placeholder 3"/>
          <p:cNvSpPr>
            <a:spLocks noGrp="1"/>
          </p:cNvSpPr>
          <p:nvPr>
            <p:ph type="sldNum" sz="quarter" idx="5"/>
          </p:nvPr>
        </p:nvSpPr>
        <p:spPr/>
        <p:txBody>
          <a:bodyPr/>
          <a:lstStyle/>
          <a:p>
            <a:fld id="{54EEB602-95FC-483A-B12D-216A7AD7EA24}" type="slidenum">
              <a:rPr lang="en-US" smtClean="0"/>
              <a:t>11</a:t>
            </a:fld>
            <a:endParaRPr lang="en-US" dirty="0"/>
          </a:p>
        </p:txBody>
      </p:sp>
    </p:spTree>
    <p:extLst>
      <p:ext uri="{BB962C8B-B14F-4D97-AF65-F5344CB8AC3E}">
        <p14:creationId xmlns:p14="http://schemas.microsoft.com/office/powerpoint/2010/main" val="930243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concentration of bike-sharing activity in and around Chicago's central Business District (CBD) suggests that the bike-sharing service is heavily utilized in areas where people work, conduct business, or engage in commercial and recreational activities.</a:t>
            </a:r>
          </a:p>
          <a:p>
            <a:endParaRPr lang="en-US" dirty="0"/>
          </a:p>
          <a:p>
            <a:r>
              <a:rPr lang="en-US" dirty="0"/>
              <a:t>Many trips could be associated with commuting to and from workplaces in the CBD, or users may be utilizing bikes for business-related purposes, such as meetings or appointments.  </a:t>
            </a:r>
          </a:p>
          <a:p>
            <a:endParaRPr lang="en-US" dirty="0"/>
          </a:p>
          <a:p>
            <a:r>
              <a:rPr lang="en-US" dirty="0"/>
              <a:t>The CBD may also serve as a hub for recreational activities and tourist attractions.</a:t>
            </a:r>
          </a:p>
          <a:p>
            <a:endParaRPr lang="en-US" dirty="0"/>
          </a:p>
          <a:p>
            <a:r>
              <a:rPr lang="en-US" dirty="0"/>
              <a:t>The widespread distribution of trip starts and ends throughout the entire Chicago area indicates that bike-sharing is not limited to a specific region but is accessible and used across various neighborhoods and communities.</a:t>
            </a:r>
          </a:p>
          <a:p>
            <a:endParaRPr lang="en-US" dirty="0"/>
          </a:p>
          <a:p>
            <a:r>
              <a:rPr lang="en-US" dirty="0"/>
              <a:t>Trips starting and ending in diverse locations suggest that bike-sharing is not solely a commuting service. </a:t>
            </a:r>
          </a:p>
          <a:p>
            <a:endParaRPr lang="en-US" dirty="0"/>
          </a:p>
          <a:p>
            <a:r>
              <a:rPr lang="en-US" dirty="0"/>
              <a:t>Residents in different neighborhoods may use it for local transportation.  </a:t>
            </a:r>
          </a:p>
          <a:p>
            <a:endParaRPr lang="en-US" dirty="0"/>
          </a:p>
          <a:p>
            <a:r>
              <a:rPr lang="en-US" dirty="0"/>
              <a:t>Bike-sharing might be popular among tourists exploring different parts of the city.  </a:t>
            </a:r>
          </a:p>
          <a:p>
            <a:endParaRPr lang="en-US" dirty="0"/>
          </a:p>
          <a:p>
            <a:r>
              <a:rPr lang="en-US" dirty="0"/>
              <a:t>The service may be well-integrated into the city's transportation network, facilitating point-to-point travel.</a:t>
            </a:r>
          </a:p>
          <a:p>
            <a:endParaRPr lang="en-US" dirty="0"/>
          </a:p>
          <a:p>
            <a:r>
              <a:rPr lang="en-US" dirty="0"/>
              <a:t>The combination of concentrated activity in the CBD and dispersed trips across the city suggests the bike-sharing service caters to diverse needs, including commuting, recreation, and local transportation.</a:t>
            </a:r>
          </a:p>
          <a:p>
            <a:endParaRPr lang="en-US" dirty="0"/>
          </a:p>
          <a:p>
            <a:r>
              <a:rPr lang="en-US" dirty="0"/>
              <a:t>Bike-sharing can serve as a solution for last-mile connectivity. Identify transportation hubs, such as train stations or bus stops, and strategically place bike-sharing stations to facilitate seamless travel for commuters completing the last leg of their journey.</a:t>
            </a:r>
          </a:p>
          <a:p>
            <a:endParaRPr lang="en-US" dirty="0"/>
          </a:p>
          <a:p>
            <a:r>
              <a:rPr lang="en-US" dirty="0"/>
              <a:t>If trips are dispersed throughout the city, consider targeting tourism hubs and popular attractions. </a:t>
            </a:r>
          </a:p>
          <a:p>
            <a:endParaRPr lang="en-US" dirty="0"/>
          </a:p>
          <a:p>
            <a:r>
              <a:rPr lang="en-US" dirty="0"/>
              <a:t>Promote bike-sharing as a convenient and eco-friendly way for tourists to explore the city's diverse neighborhoods and landmarks.</a:t>
            </a:r>
          </a:p>
        </p:txBody>
      </p:sp>
      <p:sp>
        <p:nvSpPr>
          <p:cNvPr id="4" name="Slide Number Placeholder 3"/>
          <p:cNvSpPr>
            <a:spLocks noGrp="1"/>
          </p:cNvSpPr>
          <p:nvPr>
            <p:ph type="sldNum" sz="quarter" idx="5"/>
          </p:nvPr>
        </p:nvSpPr>
        <p:spPr/>
        <p:txBody>
          <a:bodyPr/>
          <a:lstStyle/>
          <a:p>
            <a:fld id="{54EEB602-95FC-483A-B12D-216A7AD7EA24}" type="slidenum">
              <a:rPr lang="en-US" smtClean="0"/>
              <a:t>12</a:t>
            </a:fld>
            <a:endParaRPr lang="en-US" dirty="0"/>
          </a:p>
        </p:txBody>
      </p:sp>
    </p:spTree>
    <p:extLst>
      <p:ext uri="{BB962C8B-B14F-4D97-AF65-F5344CB8AC3E}">
        <p14:creationId xmlns:p14="http://schemas.microsoft.com/office/powerpoint/2010/main" val="3018136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953 bike routes covering 369 linear miles.</a:t>
            </a:r>
          </a:p>
          <a:p>
            <a:endParaRPr lang="en-US" dirty="0"/>
          </a:p>
          <a:p>
            <a:r>
              <a:rPr lang="en-US" dirty="0"/>
              <a:t>The extensive network of bike routes indicates a high level of connectivity, making it feasible for users to navigate through various parts of the city using bikes.</a:t>
            </a:r>
          </a:p>
          <a:p>
            <a:endParaRPr lang="en-US" dirty="0"/>
          </a:p>
          <a:p>
            <a:r>
              <a:rPr lang="en-US" dirty="0"/>
              <a:t>The well-connected infrastructure contributes to the attractiveness of bike-sharing, as users can travel efficiently and safely.</a:t>
            </a:r>
          </a:p>
          <a:p>
            <a:endParaRPr lang="en-US" dirty="0"/>
          </a:p>
          <a:p>
            <a:r>
              <a:rPr lang="en-US" dirty="0"/>
              <a:t>There are 8,868 acres of parks providing a broad range of recreation opportunities.</a:t>
            </a:r>
          </a:p>
          <a:p>
            <a:endParaRPr lang="en-US" dirty="0"/>
          </a:p>
          <a:p>
            <a:r>
              <a:rPr lang="en-US" dirty="0"/>
              <a:t>Bike routes that traverse parks often offer scenic and enjoyable paths. Cyclists can experience a more pleasant and aesthetically pleasing journey, making biking a more enjoyable and attractive mode of transportation.</a:t>
            </a:r>
          </a:p>
          <a:p>
            <a:endParaRPr lang="en-US" dirty="0"/>
          </a:p>
          <a:p>
            <a:r>
              <a:rPr lang="en-US" dirty="0"/>
              <a:t>There are 635 local and national landmarks of cultural significance.</a:t>
            </a:r>
          </a:p>
          <a:p>
            <a:endParaRPr lang="en-US" dirty="0"/>
          </a:p>
          <a:p>
            <a:r>
              <a:rPr lang="en-US" dirty="0"/>
              <a:t>The concentration of landmarks and national landmarks suggests focal points of interest and cultural significance.</a:t>
            </a:r>
          </a:p>
          <a:p>
            <a:endParaRPr lang="en-US" dirty="0"/>
          </a:p>
          <a:p>
            <a:r>
              <a:rPr lang="en-US" dirty="0"/>
              <a:t>These central locations create opportunities for bike-sharing services to cater to tourists, residents, and event-goers who may want convenient and sustainable transportation options to explore these landmarks.</a:t>
            </a:r>
          </a:p>
        </p:txBody>
      </p:sp>
      <p:sp>
        <p:nvSpPr>
          <p:cNvPr id="4" name="Slide Number Placeholder 3"/>
          <p:cNvSpPr>
            <a:spLocks noGrp="1"/>
          </p:cNvSpPr>
          <p:nvPr>
            <p:ph type="sldNum" sz="quarter" idx="5"/>
          </p:nvPr>
        </p:nvSpPr>
        <p:spPr/>
        <p:txBody>
          <a:bodyPr/>
          <a:lstStyle/>
          <a:p>
            <a:fld id="{54EEB602-95FC-483A-B12D-216A7AD7EA24}" type="slidenum">
              <a:rPr lang="en-US" smtClean="0"/>
              <a:t>13</a:t>
            </a:fld>
            <a:endParaRPr lang="en-US" dirty="0"/>
          </a:p>
        </p:txBody>
      </p:sp>
    </p:spTree>
    <p:extLst>
      <p:ext uri="{BB962C8B-B14F-4D97-AF65-F5344CB8AC3E}">
        <p14:creationId xmlns:p14="http://schemas.microsoft.com/office/powerpoint/2010/main" val="5488352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Craft compelling narratives to ignite curiosity among casual riders through storytelling in marketing, social media, and promotions. </a:t>
            </a:r>
          </a:p>
          <a:p>
            <a:endParaRPr lang="en-US" dirty="0"/>
          </a:p>
          <a:p>
            <a:r>
              <a:rPr lang="en-US" dirty="0"/>
              <a:t>Foster community engagement by encouraging customers, especially annual members, to share their biking experiences on social media, creating authentic content that showcases real-life stories and adventures. </a:t>
            </a:r>
          </a:p>
          <a:p>
            <a:endParaRPr lang="en-US" dirty="0"/>
          </a:p>
          <a:p>
            <a:r>
              <a:rPr lang="en-US" dirty="0"/>
              <a:t>Establish partnerships with local businesses to provide exclusive perks, discounts, and services for members, incentivizing casual riders to transition. </a:t>
            </a:r>
          </a:p>
          <a:p>
            <a:endParaRPr lang="en-US" dirty="0"/>
          </a:p>
          <a:p>
            <a:r>
              <a:rPr lang="en-US" dirty="0"/>
              <a:t>Organize urban adventure events and themed rides, highlighting unique landmarks and cultural hotspots, while offering value-added guides for annual members to enhance their urban exploration experience.</a:t>
            </a:r>
          </a:p>
        </p:txBody>
      </p:sp>
      <p:sp>
        <p:nvSpPr>
          <p:cNvPr id="4" name="Slide Number Placeholder 3"/>
          <p:cNvSpPr>
            <a:spLocks noGrp="1"/>
          </p:cNvSpPr>
          <p:nvPr>
            <p:ph type="sldNum" sz="quarter" idx="5"/>
          </p:nvPr>
        </p:nvSpPr>
        <p:spPr/>
        <p:txBody>
          <a:bodyPr/>
          <a:lstStyle/>
          <a:p>
            <a:fld id="{54EEB602-95FC-483A-B12D-216A7AD7EA24}" type="slidenum">
              <a:rPr lang="en-US" smtClean="0"/>
              <a:t>14</a:t>
            </a:fld>
            <a:endParaRPr lang="en-US" dirty="0"/>
          </a:p>
        </p:txBody>
      </p:sp>
    </p:spTree>
    <p:extLst>
      <p:ext uri="{BB962C8B-B14F-4D97-AF65-F5344CB8AC3E}">
        <p14:creationId xmlns:p14="http://schemas.microsoft.com/office/powerpoint/2010/main" val="42796974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use the links on this page to address our analysis artifacts and documents.</a:t>
            </a:r>
          </a:p>
        </p:txBody>
      </p:sp>
      <p:sp>
        <p:nvSpPr>
          <p:cNvPr id="4" name="Slide Number Placeholder 3"/>
          <p:cNvSpPr>
            <a:spLocks noGrp="1"/>
          </p:cNvSpPr>
          <p:nvPr>
            <p:ph type="sldNum" sz="quarter" idx="5"/>
          </p:nvPr>
        </p:nvSpPr>
        <p:spPr/>
        <p:txBody>
          <a:bodyPr/>
          <a:lstStyle/>
          <a:p>
            <a:fld id="{54EEB602-95FC-483A-B12D-216A7AD7EA24}" type="slidenum">
              <a:rPr lang="en-US" smtClean="0"/>
              <a:t>16</a:t>
            </a:fld>
            <a:endParaRPr lang="en-US" dirty="0"/>
          </a:p>
        </p:txBody>
      </p:sp>
    </p:spTree>
    <p:extLst>
      <p:ext uri="{BB962C8B-B14F-4D97-AF65-F5344CB8AC3E}">
        <p14:creationId xmlns:p14="http://schemas.microsoft.com/office/powerpoint/2010/main" val="10599588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will approach this conversation in five ways.  We will quickly review the problem we are trying to solve and our business task, share our insights and recommendations.  Along the way, we encourage everyone to interject with questions, comments and perspective.  With that, let’s jump in…</a:t>
            </a:r>
          </a:p>
        </p:txBody>
      </p:sp>
      <p:sp>
        <p:nvSpPr>
          <p:cNvPr id="4" name="Slide Number Placeholder 3"/>
          <p:cNvSpPr>
            <a:spLocks noGrp="1"/>
          </p:cNvSpPr>
          <p:nvPr>
            <p:ph type="sldNum" sz="quarter" idx="5"/>
          </p:nvPr>
        </p:nvSpPr>
        <p:spPr/>
        <p:txBody>
          <a:bodyPr/>
          <a:lstStyle/>
          <a:p>
            <a:fld id="{F07F282E-55F5-4803-B60F-09BA4600E538}" type="slidenum">
              <a:rPr lang="en-US" smtClean="0"/>
              <a:t>2</a:t>
            </a:fld>
            <a:endParaRPr lang="en-US" dirty="0"/>
          </a:p>
        </p:txBody>
      </p:sp>
    </p:spTree>
    <p:extLst>
      <p:ext uri="{BB962C8B-B14F-4D97-AF65-F5344CB8AC3E}">
        <p14:creationId xmlns:p14="http://schemas.microsoft.com/office/powerpoint/2010/main" val="17274510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a quick review, we are a Chicago-based bike-sharing service with two basic types of customers, casual riders who purchase single-ride or day passes, and members, who have subscribed to annual memberships.  We know, based on recent finance analysis that annual members are more profitable than casual riders, and so we want to find opportunities to convert casual riders to member status.</a:t>
            </a:r>
          </a:p>
        </p:txBody>
      </p:sp>
      <p:sp>
        <p:nvSpPr>
          <p:cNvPr id="4" name="Slide Number Placeholder 3"/>
          <p:cNvSpPr>
            <a:spLocks noGrp="1"/>
          </p:cNvSpPr>
          <p:nvPr>
            <p:ph type="sldNum" sz="quarter" idx="5"/>
          </p:nvPr>
        </p:nvSpPr>
        <p:spPr/>
        <p:txBody>
          <a:bodyPr/>
          <a:lstStyle/>
          <a:p>
            <a:fld id="{F07F282E-55F5-4803-B60F-09BA4600E538}" type="slidenum">
              <a:rPr lang="en-US" smtClean="0"/>
              <a:t>3</a:t>
            </a:fld>
            <a:endParaRPr lang="en-US" dirty="0"/>
          </a:p>
        </p:txBody>
      </p:sp>
    </p:spTree>
    <p:extLst>
      <p:ext uri="{BB962C8B-B14F-4D97-AF65-F5344CB8AC3E}">
        <p14:creationId xmlns:p14="http://schemas.microsoft.com/office/powerpoint/2010/main" val="23040651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our business task is to use our ridership data to answer three questions to inform marketing strategies that will enable this conversion and increase profits.  We want to know how casual riders are different from members, what might incent casual riders to buy an annual membership, and how we might use digital media to influence this shift.</a:t>
            </a:r>
          </a:p>
        </p:txBody>
      </p:sp>
      <p:sp>
        <p:nvSpPr>
          <p:cNvPr id="4" name="Slide Number Placeholder 3"/>
          <p:cNvSpPr>
            <a:spLocks noGrp="1"/>
          </p:cNvSpPr>
          <p:nvPr>
            <p:ph type="sldNum" sz="quarter" idx="5"/>
          </p:nvPr>
        </p:nvSpPr>
        <p:spPr/>
        <p:txBody>
          <a:bodyPr/>
          <a:lstStyle/>
          <a:p>
            <a:fld id="{54EEB602-95FC-483A-B12D-216A7AD7EA24}" type="slidenum">
              <a:rPr lang="en-US" smtClean="0"/>
              <a:t>4</a:t>
            </a:fld>
            <a:endParaRPr lang="en-US" dirty="0"/>
          </a:p>
        </p:txBody>
      </p:sp>
    </p:spTree>
    <p:extLst>
      <p:ext uri="{BB962C8B-B14F-4D97-AF65-F5344CB8AC3E}">
        <p14:creationId xmlns:p14="http://schemas.microsoft.com/office/powerpoint/2010/main" val="3784349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jump into the analysis and insights, we’d like to briefly review the source data we used for this analysis.</a:t>
            </a:r>
          </a:p>
          <a:p>
            <a:endParaRPr lang="en-US" dirty="0"/>
          </a:p>
          <a:p>
            <a:r>
              <a:rPr lang="en-US" dirty="0"/>
              <a:t>We used first-party company data that captures individual trip details for same-day trips taken in 2022.</a:t>
            </a:r>
          </a:p>
          <a:p>
            <a:endParaRPr lang="en-US" dirty="0"/>
          </a:p>
          <a:p>
            <a:r>
              <a:rPr lang="en-US" dirty="0"/>
              <a:t>We chose a random sample of 250,000 trips from a population of 5,600,000 trips.</a:t>
            </a:r>
          </a:p>
          <a:p>
            <a:endParaRPr lang="en-US" dirty="0"/>
          </a:p>
          <a:p>
            <a:r>
              <a:rPr lang="en-US" dirty="0"/>
              <a:t>We cleaned and transformed that data and supplemented it with additional data obtained from the Chicago Data Portal in order to incorporate geographical analysis.</a:t>
            </a:r>
          </a:p>
        </p:txBody>
      </p:sp>
      <p:sp>
        <p:nvSpPr>
          <p:cNvPr id="4" name="Slide Number Placeholder 3"/>
          <p:cNvSpPr>
            <a:spLocks noGrp="1"/>
          </p:cNvSpPr>
          <p:nvPr>
            <p:ph type="sldNum" sz="quarter" idx="5"/>
          </p:nvPr>
        </p:nvSpPr>
        <p:spPr/>
        <p:txBody>
          <a:bodyPr/>
          <a:lstStyle/>
          <a:p>
            <a:fld id="{54EEB602-95FC-483A-B12D-216A7AD7EA24}" type="slidenum">
              <a:rPr lang="en-US" smtClean="0"/>
              <a:t>5</a:t>
            </a:fld>
            <a:endParaRPr lang="en-US" dirty="0"/>
          </a:p>
        </p:txBody>
      </p:sp>
    </p:spTree>
    <p:extLst>
      <p:ext uri="{BB962C8B-B14F-4D97-AF65-F5344CB8AC3E}">
        <p14:creationId xmlns:p14="http://schemas.microsoft.com/office/powerpoint/2010/main" val="13912583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analysis tells us that a marketing strategy that incorporates a dual focus commuting benefits and the concept of urban exploration is the best way to appeal to a diverse range of potential members.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6</a:t>
            </a:fld>
            <a:endParaRPr lang="en-US" dirty="0"/>
          </a:p>
        </p:txBody>
      </p:sp>
    </p:spTree>
    <p:extLst>
      <p:ext uri="{BB962C8B-B14F-4D97-AF65-F5344CB8AC3E}">
        <p14:creationId xmlns:p14="http://schemas.microsoft.com/office/powerpoint/2010/main" val="1020501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found that four in every ten trips (40%) are taken by casual riders.  This 40% proportion indicates a substantial presence of casual riders within the customer base. </a:t>
            </a:r>
          </a:p>
          <a:p>
            <a:endParaRPr lang="en-US" dirty="0"/>
          </a:p>
          <a:p>
            <a:r>
              <a:rPr lang="en-US" dirty="0"/>
              <a:t>What might this mean?</a:t>
            </a:r>
          </a:p>
          <a:p>
            <a:endParaRPr lang="en-US" dirty="0"/>
          </a:p>
          <a:p>
            <a:r>
              <a:rPr lang="en-US" dirty="0"/>
              <a:t>This might suggest that a considerable portion of </a:t>
            </a:r>
            <a:r>
              <a:rPr lang="en-US" dirty="0" err="1"/>
              <a:t>Cyclistic's</a:t>
            </a:r>
            <a:r>
              <a:rPr lang="en-US" dirty="0"/>
              <a:t> customers prefer a pay-as-you-go or occasional usage model rather than committing to a long-term membership.</a:t>
            </a:r>
          </a:p>
          <a:p>
            <a:endParaRPr lang="en-US" dirty="0"/>
          </a:p>
          <a:p>
            <a:r>
              <a:rPr lang="en-US" dirty="0"/>
              <a:t>Or, it might mean that annual members, contributing 60% of the trips, are more actively engaged with the bike-sharing service. This higher proportion could indicate that annual members use the service more consistently or for a broader range of purposes.</a:t>
            </a:r>
          </a:p>
          <a:p>
            <a:endParaRPr lang="en-US" b="1" u="sng" dirty="0"/>
          </a:p>
          <a:p>
            <a:r>
              <a:rPr lang="en-US" b="0" u="none" dirty="0"/>
              <a:t>What opportunities does this present?</a:t>
            </a:r>
          </a:p>
          <a:p>
            <a:endParaRPr lang="en-US" b="1" u="sng" dirty="0"/>
          </a:p>
          <a:p>
            <a:r>
              <a:rPr lang="en-US" dirty="0"/>
              <a:t>Considering the proportion of casual riders, </a:t>
            </a:r>
            <a:r>
              <a:rPr lang="en-US" dirty="0" err="1"/>
              <a:t>Cyclistic</a:t>
            </a:r>
            <a:r>
              <a:rPr lang="en-US" dirty="0"/>
              <a:t> might explore increasing the attractiveness of membership options as a way to enable conversion to member status.</a:t>
            </a:r>
          </a:p>
        </p:txBody>
      </p:sp>
      <p:sp>
        <p:nvSpPr>
          <p:cNvPr id="4" name="Slide Number Placeholder 3"/>
          <p:cNvSpPr>
            <a:spLocks noGrp="1"/>
          </p:cNvSpPr>
          <p:nvPr>
            <p:ph type="sldNum" sz="quarter" idx="5"/>
          </p:nvPr>
        </p:nvSpPr>
        <p:spPr/>
        <p:txBody>
          <a:bodyPr/>
          <a:lstStyle/>
          <a:p>
            <a:fld id="{54EEB602-95FC-483A-B12D-216A7AD7EA24}" type="slidenum">
              <a:rPr lang="en-US" smtClean="0"/>
              <a:t>7</a:t>
            </a:fld>
            <a:endParaRPr lang="en-US" dirty="0"/>
          </a:p>
        </p:txBody>
      </p:sp>
    </p:spTree>
    <p:extLst>
      <p:ext uri="{BB962C8B-B14F-4D97-AF65-F5344CB8AC3E}">
        <p14:creationId xmlns:p14="http://schemas.microsoft.com/office/powerpoint/2010/main" val="5964230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 trend of increased usage, by casual riders and members, during the warmer months (May through September), highlighting a seasonality effect in which people are more inclined to use bike-sharing services in favorable weather.</a:t>
            </a:r>
          </a:p>
          <a:p>
            <a:endParaRPr lang="en-US" dirty="0"/>
          </a:p>
          <a:p>
            <a:r>
              <a:rPr lang="en-US" dirty="0"/>
              <a:t>We noted that, throughout the entire year, members consistently contribute to the majority of trips, with proportions ranging from 52% to 83%.</a:t>
            </a:r>
          </a:p>
          <a:p>
            <a:endParaRPr lang="en-US" dirty="0"/>
          </a:p>
          <a:p>
            <a:r>
              <a:rPr lang="en-US" dirty="0"/>
              <a:t>Casual ridership varies more compared to members, with the proportion of trips taken by casual riders ranges from 17% to 48%, suggesting fluctuations in the demand from this group.</a:t>
            </a:r>
          </a:p>
          <a:p>
            <a:endParaRPr lang="en-US" b="0" u="none" dirty="0"/>
          </a:p>
          <a:p>
            <a:r>
              <a:rPr lang="en-US" b="0" u="none" dirty="0"/>
              <a:t>What opportunities does this insight present?</a:t>
            </a:r>
          </a:p>
          <a:p>
            <a:endParaRPr lang="en-US" b="1" u="sng" dirty="0"/>
          </a:p>
          <a:p>
            <a:r>
              <a:rPr lang="en-US" dirty="0"/>
              <a:t>If we are going to focus on converting casual riders into members, months where member usage is rising or particularly high can serve as the best opportunities, since overall engagement with the service is strongest during these periods.</a:t>
            </a:r>
          </a:p>
        </p:txBody>
      </p:sp>
      <p:sp>
        <p:nvSpPr>
          <p:cNvPr id="4" name="Slide Number Placeholder 3"/>
          <p:cNvSpPr>
            <a:spLocks noGrp="1"/>
          </p:cNvSpPr>
          <p:nvPr>
            <p:ph type="sldNum" sz="quarter" idx="5"/>
          </p:nvPr>
        </p:nvSpPr>
        <p:spPr/>
        <p:txBody>
          <a:bodyPr/>
          <a:lstStyle/>
          <a:p>
            <a:fld id="{54EEB602-95FC-483A-B12D-216A7AD7EA24}" type="slidenum">
              <a:rPr lang="en-US" smtClean="0"/>
              <a:t>8</a:t>
            </a:fld>
            <a:endParaRPr lang="en-US" dirty="0"/>
          </a:p>
        </p:txBody>
      </p:sp>
    </p:spTree>
    <p:extLst>
      <p:ext uri="{BB962C8B-B14F-4D97-AF65-F5344CB8AC3E}">
        <p14:creationId xmlns:p14="http://schemas.microsoft.com/office/powerpoint/2010/main" val="34244288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Casual riders show a notable increase in trip counts on Saturdays and Sundays, indicating that weekends are the peak period for this customer type. </a:t>
            </a:r>
          </a:p>
          <a:p>
            <a:endParaRPr lang="en-US" dirty="0"/>
          </a:p>
          <a:p>
            <a:r>
              <a:rPr lang="en-US" dirty="0"/>
              <a:t>Weekday usage for casual riders is low compared to weekend days and remains relatively consistent, with Monday through Thursday showing similar trip counts.</a:t>
            </a:r>
          </a:p>
          <a:p>
            <a:endParaRPr lang="en-US" dirty="0"/>
          </a:p>
          <a:p>
            <a:r>
              <a:rPr lang="en-US" dirty="0"/>
              <a:t>On the other hand, weekdays, particularly Tuesday through Thursday, have the highest trip counts for members.</a:t>
            </a:r>
          </a:p>
          <a:p>
            <a:endParaRPr lang="en-US" dirty="0"/>
          </a:p>
          <a:p>
            <a:r>
              <a:rPr lang="en-US" dirty="0"/>
              <a:t>Members show a decline in trip counts on Saturdays and Sundays, with Saturday having the lowest trip count among all days.</a:t>
            </a:r>
          </a:p>
          <a:p>
            <a:endParaRPr lang="en-US" dirty="0"/>
          </a:p>
          <a:p>
            <a:r>
              <a:rPr lang="en-US" dirty="0"/>
              <a:t>We believe this data highlights a need for dual focus that addresses both commuting and recreation.</a:t>
            </a:r>
          </a:p>
          <a:p>
            <a:endParaRPr lang="en-US" b="0" u="none" dirty="0"/>
          </a:p>
          <a:p>
            <a:r>
              <a:rPr lang="en-US" b="0" u="none" dirty="0"/>
              <a:t>To substantiate this, we did two things: 1) examined the daily pattern of trips by day, and 2) examined the duration of trips.</a:t>
            </a:r>
          </a:p>
          <a:p>
            <a:endParaRPr lang="en-US" b="0" u="none" dirty="0"/>
          </a:p>
        </p:txBody>
      </p:sp>
      <p:sp>
        <p:nvSpPr>
          <p:cNvPr id="4" name="Slide Number Placeholder 3"/>
          <p:cNvSpPr>
            <a:spLocks noGrp="1"/>
          </p:cNvSpPr>
          <p:nvPr>
            <p:ph type="sldNum" sz="quarter" idx="5"/>
          </p:nvPr>
        </p:nvSpPr>
        <p:spPr/>
        <p:txBody>
          <a:bodyPr/>
          <a:lstStyle/>
          <a:p>
            <a:fld id="{54EEB602-95FC-483A-B12D-216A7AD7EA24}" type="slidenum">
              <a:rPr lang="en-US" smtClean="0"/>
              <a:t>9</a:t>
            </a:fld>
            <a:endParaRPr lang="en-US" dirty="0"/>
          </a:p>
        </p:txBody>
      </p:sp>
    </p:spTree>
    <p:extLst>
      <p:ext uri="{BB962C8B-B14F-4D97-AF65-F5344CB8AC3E}">
        <p14:creationId xmlns:p14="http://schemas.microsoft.com/office/powerpoint/2010/main" val="16482331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EA8D8870-8337-4ABD-9EA6-3D5AAB7E42D9}"/>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id="{BAC3B2DB-2CCA-4BD4-8D63-98257049E273}"/>
              </a:ext>
            </a:extLst>
          </p:cNvPr>
          <p:cNvSpPr/>
          <p:nvPr userDrawn="1"/>
        </p:nvSpPr>
        <p:spPr>
          <a:xfrm>
            <a:off x="1" y="825689"/>
            <a:ext cx="6795928"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itle 1">
            <a:extLst>
              <a:ext uri="{FF2B5EF4-FFF2-40B4-BE49-F238E27FC236}">
                <a16:creationId xmlns:a16="http://schemas.microsoft.com/office/drawing/2014/main" id="{324DAAC3-FA37-4838-A298-327679F99F8A}"/>
              </a:ext>
            </a:extLst>
          </p:cNvPr>
          <p:cNvSpPr>
            <a:spLocks noGrp="1"/>
          </p:cNvSpPr>
          <p:nvPr>
            <p:ph type="ctrTitle" hasCustomPrompt="1"/>
          </p:nvPr>
        </p:nvSpPr>
        <p:spPr>
          <a:xfrm>
            <a:off x="1628168" y="1057522"/>
            <a:ext cx="5003540" cy="2173433"/>
          </a:xfrm>
        </p:spPr>
        <p:txBody>
          <a:bodyPr>
            <a:noAutofit/>
          </a:bodyPr>
          <a:lstStyle>
            <a:lvl1pPr>
              <a:lnSpc>
                <a:spcPct val="100000"/>
              </a:lnSpc>
              <a:defRPr sz="4400" cap="all" baseline="0">
                <a:solidFill>
                  <a:schemeClr val="bg1"/>
                </a:solidFill>
              </a:defRPr>
            </a:lvl1pPr>
          </a:lstStyle>
          <a:p>
            <a:r>
              <a:rPr lang="en-US" sz="4400" dirty="0">
                <a:solidFill>
                  <a:schemeClr val="bg1"/>
                </a:solidFill>
              </a:rPr>
              <a:t>CLICK TO ADD TITLE</a:t>
            </a:r>
          </a:p>
        </p:txBody>
      </p:sp>
      <p:sp>
        <p:nvSpPr>
          <p:cNvPr id="55" name="Subtitle 2">
            <a:extLst>
              <a:ext uri="{FF2B5EF4-FFF2-40B4-BE49-F238E27FC236}">
                <a16:creationId xmlns:a16="http://schemas.microsoft.com/office/drawing/2014/main" id="{50BC9D78-FF13-4CEB-8ECB-E64E85C5D0B4}"/>
              </a:ext>
            </a:extLst>
          </p:cNvPr>
          <p:cNvSpPr>
            <a:spLocks noGrp="1"/>
          </p:cNvSpPr>
          <p:nvPr>
            <p:ph type="subTitle" idx="1" hasCustomPrompt="1"/>
          </p:nvPr>
        </p:nvSpPr>
        <p:spPr>
          <a:xfrm>
            <a:off x="1646643" y="3751119"/>
            <a:ext cx="4985065" cy="1606163"/>
          </a:xfrm>
        </p:spPr>
        <p:txBody>
          <a:bodyPr anchor="t">
            <a:noAutofit/>
          </a:bodyPr>
          <a:lstStyle>
            <a:lvl1pPr>
              <a:defRPr sz="2400" b="0"/>
            </a:lvl1pPr>
          </a:lstStyle>
          <a:p>
            <a:r>
              <a:rPr lang="en-US" dirty="0">
                <a:solidFill>
                  <a:schemeClr val="tx1">
                    <a:lumMod val="75000"/>
                    <a:lumOff val="25000"/>
                  </a:schemeClr>
                </a:solidFill>
              </a:rPr>
              <a:t>Click to add subtitle</a:t>
            </a:r>
          </a:p>
        </p:txBody>
      </p:sp>
      <p:sp>
        <p:nvSpPr>
          <p:cNvPr id="56" name="Rectangle 55">
            <a:extLst>
              <a:ext uri="{FF2B5EF4-FFF2-40B4-BE49-F238E27FC236}">
                <a16:creationId xmlns:a16="http://schemas.microsoft.com/office/drawing/2014/main" id="{FB792E4C-AD3B-4E88-8540-E75759746368}"/>
              </a:ext>
            </a:extLst>
          </p:cNvPr>
          <p:cNvSpPr/>
          <p:nvPr userDrawn="1"/>
        </p:nvSpPr>
        <p:spPr>
          <a:xfrm>
            <a:off x="-1" y="889697"/>
            <a:ext cx="1070775" cy="2466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6A32632F-9ED1-4328-BBE3-B4E014156A29}"/>
              </a:ext>
            </a:extLst>
          </p:cNvPr>
          <p:cNvSpPr/>
          <p:nvPr userDrawn="1"/>
        </p:nvSpPr>
        <p:spPr>
          <a:xfrm rot="5400000">
            <a:off x="-236512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Footer Placeholder 4">
            <a:extLst>
              <a:ext uri="{FF2B5EF4-FFF2-40B4-BE49-F238E27FC236}">
                <a16:creationId xmlns:a16="http://schemas.microsoft.com/office/drawing/2014/main" id="{15A37EDE-F10B-4C4B-9572-8778C2D6A686}"/>
              </a:ext>
            </a:extLst>
          </p:cNvPr>
          <p:cNvSpPr>
            <a:spLocks noGrp="1"/>
          </p:cNvSpPr>
          <p:nvPr>
            <p:ph type="ftr" sz="quarter" idx="11"/>
          </p:nvPr>
        </p:nvSpPr>
        <p:spPr>
          <a:xfrm>
            <a:off x="1635103" y="6309360"/>
            <a:ext cx="4797504" cy="457200"/>
          </a:xfrm>
        </p:spPr>
        <p:txBody>
          <a:bodyPr/>
          <a:lstStyle/>
          <a:p>
            <a:pPr algn="l"/>
            <a:r>
              <a:rPr lang="en-US"/>
              <a:t>Pedal &amp; Explore</a:t>
            </a:r>
            <a:endParaRPr lang="en-US" dirty="0"/>
          </a:p>
        </p:txBody>
      </p:sp>
      <p:sp>
        <p:nvSpPr>
          <p:cNvPr id="59" name="Rectangle 58">
            <a:extLst>
              <a:ext uri="{FF2B5EF4-FFF2-40B4-BE49-F238E27FC236}">
                <a16:creationId xmlns:a16="http://schemas.microsoft.com/office/drawing/2014/main" id="{EA124D3C-01E3-4B96-BDF0-54851D1739D0}"/>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Date Placeholder 35">
            <a:extLst>
              <a:ext uri="{FF2B5EF4-FFF2-40B4-BE49-F238E27FC236}">
                <a16:creationId xmlns:a16="http://schemas.microsoft.com/office/drawing/2014/main" id="{D6890A67-3C66-4F8A-B1A6-05469F40F879}"/>
              </a:ext>
            </a:extLst>
          </p:cNvPr>
          <p:cNvSpPr>
            <a:spLocks noGrp="1"/>
          </p:cNvSpPr>
          <p:nvPr>
            <p:ph type="dt" sz="half" idx="10"/>
          </p:nvPr>
        </p:nvSpPr>
        <p:spPr>
          <a:xfrm>
            <a:off x="8197353" y="6309360"/>
            <a:ext cx="2151134" cy="457200"/>
          </a:xfrm>
        </p:spPr>
        <p:txBody>
          <a:bodyPr/>
          <a:lstStyle/>
          <a:p>
            <a:pPr algn="l"/>
            <a:fld id="{B2EC7EBD-2FEC-4692-AC1C-50B60047E960}" type="datetime1">
              <a:rPr lang="en-US" smtClean="0">
                <a:solidFill>
                  <a:srgbClr val="FFFFFF"/>
                </a:solidFill>
                <a:effectLst>
                  <a:outerShdw blurRad="50800" dist="38100" dir="2700000" algn="tl" rotWithShape="0">
                    <a:prstClr val="black">
                      <a:alpha val="43000"/>
                    </a:prstClr>
                  </a:outerShdw>
                </a:effectLst>
              </a:rPr>
              <a:t>1/26/2024</a:t>
            </a:fld>
            <a:endParaRPr lang="en-US" dirty="0">
              <a:solidFill>
                <a:srgbClr val="FFFFFF"/>
              </a:solidFill>
              <a:effectLst>
                <a:outerShdw blurRad="50800" dist="38100" dir="2700000" algn="tl" rotWithShape="0">
                  <a:prstClr val="black">
                    <a:alpha val="43000"/>
                  </a:prstClr>
                </a:outerShdw>
              </a:effectLst>
            </a:endParaRPr>
          </a:p>
        </p:txBody>
      </p:sp>
      <p:sp>
        <p:nvSpPr>
          <p:cNvPr id="62" name="Slide Number Placeholder 36">
            <a:extLst>
              <a:ext uri="{FF2B5EF4-FFF2-40B4-BE49-F238E27FC236}">
                <a16:creationId xmlns:a16="http://schemas.microsoft.com/office/drawing/2014/main" id="{46849723-0CBF-47CA-9477-4D42CAC71FCC}"/>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solidFill>
                  <a:srgbClr val="FFFFFF"/>
                </a:solidFill>
                <a:effectLst>
                  <a:outerShdw blurRad="50800" dist="38100" dir="2700000" algn="tl" rotWithShape="0">
                    <a:prstClr val="black">
                      <a:alpha val="43000"/>
                    </a:prstClr>
                  </a:outerShdw>
                </a:effectLst>
              </a:rPr>
              <a:pPr/>
              <a:t>‹#›</a:t>
            </a:fld>
            <a:endParaRPr lang="en-US" dirty="0">
              <a:solidFill>
                <a:srgbClr val="FFFFFF"/>
              </a:solidFill>
              <a:effectLst>
                <a:outerShdw blurRad="50800" dist="38100" dir="2700000" algn="tl" rotWithShape="0">
                  <a:prstClr val="black">
                    <a:alpha val="43000"/>
                  </a:prstClr>
                </a:outerShdw>
              </a:effectLst>
            </a:endParaRPr>
          </a:p>
        </p:txBody>
      </p:sp>
      <p:sp>
        <p:nvSpPr>
          <p:cNvPr id="65" name="Picture Placeholder 64">
            <a:extLst>
              <a:ext uri="{FF2B5EF4-FFF2-40B4-BE49-F238E27FC236}">
                <a16:creationId xmlns:a16="http://schemas.microsoft.com/office/drawing/2014/main" id="{D60E3C33-714C-4528-93A6-4470C3E89AE4}"/>
              </a:ext>
            </a:extLst>
          </p:cNvPr>
          <p:cNvSpPr>
            <a:spLocks noGrp="1"/>
          </p:cNvSpPr>
          <p:nvPr>
            <p:ph type="pic" sz="quarter" idx="13" hasCustomPrompt="1"/>
          </p:nvPr>
        </p:nvSpPr>
        <p:spPr>
          <a:xfrm>
            <a:off x="6859936" y="-2"/>
            <a:ext cx="5332064" cy="6858002"/>
          </a:xfrm>
          <a:custGeom>
            <a:avLst/>
            <a:gdLst>
              <a:gd name="connsiteX0" fmla="*/ 0 w 5332064"/>
              <a:gd name="connsiteY0" fmla="*/ 0 h 6858002"/>
              <a:gd name="connsiteX1" fmla="*/ 5332064 w 5332064"/>
              <a:gd name="connsiteY1" fmla="*/ 0 h 6858002"/>
              <a:gd name="connsiteX2" fmla="*/ 5332064 w 5332064"/>
              <a:gd name="connsiteY2" fmla="*/ 6858002 h 6858002"/>
              <a:gd name="connsiteX3" fmla="*/ 0 w 5332064"/>
              <a:gd name="connsiteY3" fmla="*/ 6858002 h 6858002"/>
            </a:gdLst>
            <a:ahLst/>
            <a:cxnLst>
              <a:cxn ang="0">
                <a:pos x="connsiteX0" y="connsiteY0"/>
              </a:cxn>
              <a:cxn ang="0">
                <a:pos x="connsiteX1" y="connsiteY1"/>
              </a:cxn>
              <a:cxn ang="0">
                <a:pos x="connsiteX2" y="connsiteY2"/>
              </a:cxn>
              <a:cxn ang="0">
                <a:pos x="connsiteX3" y="connsiteY3"/>
              </a:cxn>
            </a:cxnLst>
            <a:rect l="l" t="t" r="r" b="b"/>
            <a:pathLst>
              <a:path w="5332064" h="6858002">
                <a:moveTo>
                  <a:pt x="0" y="0"/>
                </a:moveTo>
                <a:lnTo>
                  <a:pt x="5332064" y="0"/>
                </a:lnTo>
                <a:lnTo>
                  <a:pt x="5332064" y="6858002"/>
                </a:lnTo>
                <a:lnTo>
                  <a:pt x="0" y="6858002"/>
                </a:lnTo>
                <a:close/>
              </a:path>
            </a:pathLst>
          </a:custGeom>
        </p:spPr>
        <p:txBody>
          <a:bodyPr wrap="square" anchor="t">
            <a:noAutofit/>
          </a:bodyPr>
          <a:lstStyle>
            <a:lvl1pPr algn="ctr">
              <a:defRPr/>
            </a:lvl1pPr>
          </a:lstStyle>
          <a:p>
            <a:r>
              <a:rPr lang="en-US" dirty="0"/>
              <a:t>Click to add photo</a:t>
            </a:r>
          </a:p>
        </p:txBody>
      </p:sp>
    </p:spTree>
    <p:extLst>
      <p:ext uri="{BB962C8B-B14F-4D97-AF65-F5344CB8AC3E}">
        <p14:creationId xmlns:p14="http://schemas.microsoft.com/office/powerpoint/2010/main" val="4258252642"/>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2A19A957-1FB5-43F8-B325-BBD9FEF23E88}"/>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Rectangle 19">
            <a:extLst>
              <a:ext uri="{FF2B5EF4-FFF2-40B4-BE49-F238E27FC236}">
                <a16:creationId xmlns:a16="http://schemas.microsoft.com/office/drawing/2014/main" id="{3FA5410A-92A6-4C0B-9D89-186B7DDB20BD}"/>
              </a:ext>
              <a:ext uri="{C183D7F6-B498-43B3-948B-1728B52AA6E4}">
                <adec:decorative xmlns:adec="http://schemas.microsoft.com/office/drawing/2017/decorative"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CD8F3F22-19C9-4C61-8202-3220217D2938}"/>
              </a:ext>
            </a:extLst>
          </p:cNvPr>
          <p:cNvSpPr>
            <a:spLocks noGrp="1"/>
          </p:cNvSpPr>
          <p:nvPr>
            <p:ph type="title" hasCustomPrompt="1"/>
          </p:nvPr>
        </p:nvSpPr>
        <p:spPr>
          <a:xfrm>
            <a:off x="648935" y="180644"/>
            <a:ext cx="10900146" cy="935776"/>
          </a:xfrm>
        </p:spPr>
        <p:txBody>
          <a:bodyPr>
            <a:noAutofit/>
          </a:bodyPr>
          <a:lstStyle>
            <a:lvl1pPr>
              <a:defRPr sz="3600">
                <a:solidFill>
                  <a:schemeClr val="bg1"/>
                </a:solidFill>
              </a:defRPr>
            </a:lvl1pPr>
          </a:lstStyle>
          <a:p>
            <a:r>
              <a:rPr lang="en-US" dirty="0">
                <a:solidFill>
                  <a:schemeClr val="bg1"/>
                </a:solidFill>
              </a:rPr>
              <a:t>Click to add title</a:t>
            </a:r>
          </a:p>
        </p:txBody>
      </p:sp>
      <p:sp>
        <p:nvSpPr>
          <p:cNvPr id="5" name="Rectangle 4">
            <a:extLst>
              <a:ext uri="{FF2B5EF4-FFF2-40B4-BE49-F238E27FC236}">
                <a16:creationId xmlns:a16="http://schemas.microsoft.com/office/drawing/2014/main" id="{21A26073-23A2-4B91-A128-79AA1BE93523}"/>
              </a:ext>
              <a:ext uri="{C183D7F6-B498-43B3-948B-1728B52AA6E4}">
                <adec:decorative xmlns:adec="http://schemas.microsoft.com/office/drawing/2017/decorative"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14D5DFA-0CEA-43F0-98EE-6C9F741F7C96}"/>
              </a:ext>
              <a:ext uri="{C183D7F6-B498-43B3-948B-1728B52AA6E4}">
                <adec:decorative xmlns:adec="http://schemas.microsoft.com/office/drawing/2017/decorative"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tent Placeholder 2">
            <a:extLst>
              <a:ext uri="{FF2B5EF4-FFF2-40B4-BE49-F238E27FC236}">
                <a16:creationId xmlns:a16="http://schemas.microsoft.com/office/drawing/2014/main" id="{0F94B471-6707-4251-8230-A51AED0767C9}"/>
              </a:ext>
            </a:extLst>
          </p:cNvPr>
          <p:cNvSpPr>
            <a:spLocks noGrp="1"/>
          </p:cNvSpPr>
          <p:nvPr>
            <p:ph idx="14" hasCustomPrompt="1"/>
          </p:nvPr>
        </p:nvSpPr>
        <p:spPr>
          <a:xfrm>
            <a:off x="648934" y="1834005"/>
            <a:ext cx="4727735"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8" name="Content Placeholder 2">
            <a:extLst>
              <a:ext uri="{FF2B5EF4-FFF2-40B4-BE49-F238E27FC236}">
                <a16:creationId xmlns:a16="http://schemas.microsoft.com/office/drawing/2014/main" id="{ED986D97-E6F1-49E8-977A-C802B4E41B73}"/>
              </a:ext>
            </a:extLst>
          </p:cNvPr>
          <p:cNvSpPr>
            <a:spLocks noGrp="1"/>
          </p:cNvSpPr>
          <p:nvPr>
            <p:ph idx="1" hasCustomPrompt="1"/>
          </p:nvPr>
        </p:nvSpPr>
        <p:spPr>
          <a:xfrm>
            <a:off x="648934" y="2422380"/>
            <a:ext cx="4727735" cy="3029446"/>
          </a:xfrm>
        </p:spPr>
        <p:txBody>
          <a:bodyPr anchor="t">
            <a:no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16" name="Content Placeholder 2">
            <a:extLst>
              <a:ext uri="{FF2B5EF4-FFF2-40B4-BE49-F238E27FC236}">
                <a16:creationId xmlns:a16="http://schemas.microsoft.com/office/drawing/2014/main" id="{762163C0-B07F-43E4-B17C-2E6A96553B98}"/>
              </a:ext>
            </a:extLst>
          </p:cNvPr>
          <p:cNvSpPr>
            <a:spLocks noGrp="1"/>
          </p:cNvSpPr>
          <p:nvPr>
            <p:ph idx="15" hasCustomPrompt="1"/>
          </p:nvPr>
        </p:nvSpPr>
        <p:spPr>
          <a:xfrm>
            <a:off x="6095999" y="1834004"/>
            <a:ext cx="4727735"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14" name="Content Placeholder 2">
            <a:extLst>
              <a:ext uri="{FF2B5EF4-FFF2-40B4-BE49-F238E27FC236}">
                <a16:creationId xmlns:a16="http://schemas.microsoft.com/office/drawing/2014/main" id="{9098FA6D-3C80-4FE1-B248-1CA2B6862F6D}"/>
              </a:ext>
            </a:extLst>
          </p:cNvPr>
          <p:cNvSpPr>
            <a:spLocks noGrp="1"/>
          </p:cNvSpPr>
          <p:nvPr>
            <p:ph idx="13" hasCustomPrompt="1"/>
          </p:nvPr>
        </p:nvSpPr>
        <p:spPr>
          <a:xfrm>
            <a:off x="6095999" y="2422380"/>
            <a:ext cx="4727735" cy="3029446"/>
          </a:xfrm>
        </p:spPr>
        <p:txBody>
          <a:bodyPr anchor="t">
            <a:no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9" name="Rectangle 8">
            <a:extLst>
              <a:ext uri="{FF2B5EF4-FFF2-40B4-BE49-F238E27FC236}">
                <a16:creationId xmlns:a16="http://schemas.microsoft.com/office/drawing/2014/main" id="{8352712D-F957-4B22-8B50-BE10410FF895}"/>
              </a:ext>
              <a:ext uri="{C183D7F6-B498-43B3-948B-1728B52AA6E4}">
                <adec:decorative xmlns:adec="http://schemas.microsoft.com/office/drawing/2017/decorative"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ooter Placeholder 29">
            <a:extLst>
              <a:ext uri="{FF2B5EF4-FFF2-40B4-BE49-F238E27FC236}">
                <a16:creationId xmlns:a16="http://schemas.microsoft.com/office/drawing/2014/main" id="{26FD74F8-42BB-4CB4-ABF1-5F149743B464}"/>
              </a:ext>
            </a:extLst>
          </p:cNvPr>
          <p:cNvSpPr>
            <a:spLocks noGrp="1"/>
          </p:cNvSpPr>
          <p:nvPr>
            <p:ph type="ftr" sz="quarter" idx="11"/>
          </p:nvPr>
        </p:nvSpPr>
        <p:spPr>
          <a:xfrm>
            <a:off x="642917" y="6309360"/>
            <a:ext cx="3423986" cy="457200"/>
          </a:xfrm>
        </p:spPr>
        <p:txBody>
          <a:bodyPr/>
          <a:lstStyle>
            <a:lvl1pPr>
              <a:defRPr>
                <a:solidFill>
                  <a:schemeClr val="bg1"/>
                </a:solidFill>
              </a:defRPr>
            </a:lvl1pPr>
          </a:lstStyle>
          <a:p>
            <a:r>
              <a:rPr lang="en-US"/>
              <a:t>Pedal &amp; Explore</a:t>
            </a:r>
            <a:endParaRPr lang="en-US" dirty="0">
              <a:solidFill>
                <a:schemeClr val="bg1"/>
              </a:solidFill>
            </a:endParaRPr>
          </a:p>
        </p:txBody>
      </p:sp>
      <p:sp>
        <p:nvSpPr>
          <p:cNvPr id="10" name="Date Placeholder 28">
            <a:extLst>
              <a:ext uri="{FF2B5EF4-FFF2-40B4-BE49-F238E27FC236}">
                <a16:creationId xmlns:a16="http://schemas.microsoft.com/office/drawing/2014/main" id="{5B031752-6400-4BFB-979F-E2EE795E4B90}"/>
              </a:ext>
            </a:extLst>
          </p:cNvPr>
          <p:cNvSpPr>
            <a:spLocks noGrp="1"/>
          </p:cNvSpPr>
          <p:nvPr>
            <p:ph type="dt" sz="half" idx="10"/>
          </p:nvPr>
        </p:nvSpPr>
        <p:spPr>
          <a:xfrm>
            <a:off x="5373620" y="6309360"/>
            <a:ext cx="3411973" cy="457200"/>
          </a:xfrm>
        </p:spPr>
        <p:txBody>
          <a:bodyPr/>
          <a:lstStyle>
            <a:lvl1pPr>
              <a:defRPr>
                <a:solidFill>
                  <a:schemeClr val="tx2"/>
                </a:solidFill>
              </a:defRPr>
            </a:lvl1pPr>
          </a:lstStyle>
          <a:p>
            <a:fld id="{096D55D7-F37D-4987-9E43-8984AD480731}" type="datetime1">
              <a:rPr lang="en-US" smtClean="0"/>
              <a:t>1/26/2024</a:t>
            </a:fld>
            <a:endParaRPr lang="en-US" dirty="0"/>
          </a:p>
        </p:txBody>
      </p:sp>
      <p:sp>
        <p:nvSpPr>
          <p:cNvPr id="12" name="Slide Number Placeholder 30">
            <a:extLst>
              <a:ext uri="{FF2B5EF4-FFF2-40B4-BE49-F238E27FC236}">
                <a16:creationId xmlns:a16="http://schemas.microsoft.com/office/drawing/2014/main" id="{6A5CAEAF-7DEC-4B20-8B1E-301A9D0E684A}"/>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
        <p:nvSpPr>
          <p:cNvPr id="13" name="Rectangle 12">
            <a:extLst>
              <a:ext uri="{FF2B5EF4-FFF2-40B4-BE49-F238E27FC236}">
                <a16:creationId xmlns:a16="http://schemas.microsoft.com/office/drawing/2014/main" id="{70B696A3-EA34-4924-9037-E330B1CB890E}"/>
              </a:ext>
              <a:ext uri="{C183D7F6-B498-43B3-948B-1728B52AA6E4}">
                <adec:decorative xmlns:adec="http://schemas.microsoft.com/office/drawing/2017/decorative"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29103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ontent 3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725A2F16-8CE0-4F2E-933C-EFDFB1E196A3}"/>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Rectangle 2">
            <a:extLst>
              <a:ext uri="{FF2B5EF4-FFF2-40B4-BE49-F238E27FC236}">
                <a16:creationId xmlns:a16="http://schemas.microsoft.com/office/drawing/2014/main" id="{18C70705-E2EE-4992-AE78-FDBE1285C809}"/>
              </a:ext>
              <a:ext uri="{C183D7F6-B498-43B3-948B-1728B52AA6E4}">
                <adec:decorative xmlns:adec="http://schemas.microsoft.com/office/drawing/2017/decorative"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21C428A7-7771-4474-8BB4-8A6F0FEF8766}"/>
              </a:ext>
            </a:extLst>
          </p:cNvPr>
          <p:cNvSpPr>
            <a:spLocks noGrp="1"/>
          </p:cNvSpPr>
          <p:nvPr>
            <p:ph type="title" hasCustomPrompt="1"/>
          </p:nvPr>
        </p:nvSpPr>
        <p:spPr>
          <a:xfrm>
            <a:off x="648935" y="180644"/>
            <a:ext cx="10900146" cy="935776"/>
          </a:xfrm>
        </p:spPr>
        <p:txBody>
          <a:bodyPr>
            <a:noAutofit/>
          </a:bodyPr>
          <a:lstStyle>
            <a:lvl1pPr>
              <a:defRPr sz="3600">
                <a:solidFill>
                  <a:schemeClr val="bg1"/>
                </a:solidFill>
              </a:defRPr>
            </a:lvl1pPr>
          </a:lstStyle>
          <a:p>
            <a:r>
              <a:rPr lang="en-US" dirty="0">
                <a:solidFill>
                  <a:schemeClr val="bg1"/>
                </a:solidFill>
              </a:rPr>
              <a:t>Click to add title</a:t>
            </a:r>
          </a:p>
        </p:txBody>
      </p:sp>
      <p:sp>
        <p:nvSpPr>
          <p:cNvPr id="5" name="Rectangle 4">
            <a:extLst>
              <a:ext uri="{FF2B5EF4-FFF2-40B4-BE49-F238E27FC236}">
                <a16:creationId xmlns:a16="http://schemas.microsoft.com/office/drawing/2014/main" id="{B98730F6-0DF6-48BC-86CC-00BE18350199}"/>
              </a:ext>
              <a:ext uri="{C183D7F6-B498-43B3-948B-1728B52AA6E4}">
                <adec:decorative xmlns:adec="http://schemas.microsoft.com/office/drawing/2017/decorative"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12D31104-1E19-4E17-A3FE-2B2C551344DF}"/>
              </a:ext>
              <a:ext uri="{C183D7F6-B498-43B3-948B-1728B52AA6E4}">
                <adec:decorative xmlns:adec="http://schemas.microsoft.com/office/drawing/2017/decorative"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ntent Placeholder 2">
            <a:extLst>
              <a:ext uri="{FF2B5EF4-FFF2-40B4-BE49-F238E27FC236}">
                <a16:creationId xmlns:a16="http://schemas.microsoft.com/office/drawing/2014/main" id="{02CEB59E-1776-4FF1-BF4D-A33B618FD59F}"/>
              </a:ext>
            </a:extLst>
          </p:cNvPr>
          <p:cNvSpPr>
            <a:spLocks noGrp="1"/>
          </p:cNvSpPr>
          <p:nvPr>
            <p:ph idx="14" hasCustomPrompt="1"/>
          </p:nvPr>
        </p:nvSpPr>
        <p:spPr>
          <a:xfrm>
            <a:off x="648935" y="1834005"/>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7" name="Content Placeholder 2">
            <a:extLst>
              <a:ext uri="{FF2B5EF4-FFF2-40B4-BE49-F238E27FC236}">
                <a16:creationId xmlns:a16="http://schemas.microsoft.com/office/drawing/2014/main" id="{26B55E76-BA79-44AC-B206-DA13D60FDA2E}"/>
              </a:ext>
            </a:extLst>
          </p:cNvPr>
          <p:cNvSpPr>
            <a:spLocks noGrp="1"/>
          </p:cNvSpPr>
          <p:nvPr>
            <p:ph idx="1" hasCustomPrompt="1"/>
          </p:nvPr>
        </p:nvSpPr>
        <p:spPr>
          <a:xfrm>
            <a:off x="648935"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21" name="Content Placeholder 2">
            <a:extLst>
              <a:ext uri="{FF2B5EF4-FFF2-40B4-BE49-F238E27FC236}">
                <a16:creationId xmlns:a16="http://schemas.microsoft.com/office/drawing/2014/main" id="{60518C4D-71E5-4211-A191-A8ED7185DED2}"/>
              </a:ext>
            </a:extLst>
          </p:cNvPr>
          <p:cNvSpPr>
            <a:spLocks noGrp="1"/>
          </p:cNvSpPr>
          <p:nvPr>
            <p:ph idx="18" hasCustomPrompt="1"/>
          </p:nvPr>
        </p:nvSpPr>
        <p:spPr>
          <a:xfrm>
            <a:off x="4336486" y="1828356"/>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20" name="Content Placeholder 2">
            <a:extLst>
              <a:ext uri="{FF2B5EF4-FFF2-40B4-BE49-F238E27FC236}">
                <a16:creationId xmlns:a16="http://schemas.microsoft.com/office/drawing/2014/main" id="{D7EF9B63-4443-4EE5-A88B-2F1FA4CC4043}"/>
              </a:ext>
            </a:extLst>
          </p:cNvPr>
          <p:cNvSpPr>
            <a:spLocks noGrp="1"/>
          </p:cNvSpPr>
          <p:nvPr>
            <p:ph idx="17" hasCustomPrompt="1"/>
          </p:nvPr>
        </p:nvSpPr>
        <p:spPr>
          <a:xfrm>
            <a:off x="4336486"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19" name="Content Placeholder 2">
            <a:extLst>
              <a:ext uri="{FF2B5EF4-FFF2-40B4-BE49-F238E27FC236}">
                <a16:creationId xmlns:a16="http://schemas.microsoft.com/office/drawing/2014/main" id="{E54FF8D9-50D3-4515-B896-B127F664C1E1}"/>
              </a:ext>
            </a:extLst>
          </p:cNvPr>
          <p:cNvSpPr>
            <a:spLocks noGrp="1"/>
          </p:cNvSpPr>
          <p:nvPr>
            <p:ph idx="16" hasCustomPrompt="1"/>
          </p:nvPr>
        </p:nvSpPr>
        <p:spPr>
          <a:xfrm>
            <a:off x="8024037" y="1834005"/>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18" name="Content Placeholder 2">
            <a:extLst>
              <a:ext uri="{FF2B5EF4-FFF2-40B4-BE49-F238E27FC236}">
                <a16:creationId xmlns:a16="http://schemas.microsoft.com/office/drawing/2014/main" id="{E95B62E8-2D9A-443A-8560-D347C4703894}"/>
              </a:ext>
            </a:extLst>
          </p:cNvPr>
          <p:cNvSpPr>
            <a:spLocks noGrp="1"/>
          </p:cNvSpPr>
          <p:nvPr>
            <p:ph idx="15" hasCustomPrompt="1"/>
          </p:nvPr>
        </p:nvSpPr>
        <p:spPr>
          <a:xfrm>
            <a:off x="8024037"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8" name="Rectangle 7">
            <a:extLst>
              <a:ext uri="{FF2B5EF4-FFF2-40B4-BE49-F238E27FC236}">
                <a16:creationId xmlns:a16="http://schemas.microsoft.com/office/drawing/2014/main" id="{2DA7A17E-1562-4B10-9BC8-AB6B45E6BD6C}"/>
              </a:ext>
              <a:ext uri="{C183D7F6-B498-43B3-948B-1728B52AA6E4}">
                <adec:decorative xmlns:adec="http://schemas.microsoft.com/office/drawing/2017/decorative"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D37258C-9B58-4DC0-BC98-826A38D4B6B1}"/>
              </a:ext>
              <a:ext uri="{C183D7F6-B498-43B3-948B-1728B52AA6E4}">
                <adec:decorative xmlns:adec="http://schemas.microsoft.com/office/drawing/2017/decorative"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ooter Placeholder 29">
            <a:extLst>
              <a:ext uri="{FF2B5EF4-FFF2-40B4-BE49-F238E27FC236}">
                <a16:creationId xmlns:a16="http://schemas.microsoft.com/office/drawing/2014/main" id="{2F8E2987-7F65-44D5-B3AD-776ECF8D85CC}"/>
              </a:ext>
            </a:extLst>
          </p:cNvPr>
          <p:cNvSpPr>
            <a:spLocks noGrp="1"/>
          </p:cNvSpPr>
          <p:nvPr>
            <p:ph type="ftr" sz="quarter" idx="11"/>
          </p:nvPr>
        </p:nvSpPr>
        <p:spPr>
          <a:xfrm>
            <a:off x="642917" y="6309360"/>
            <a:ext cx="3423986" cy="457200"/>
          </a:xfrm>
        </p:spPr>
        <p:txBody>
          <a:bodyPr/>
          <a:lstStyle>
            <a:lvl1pPr>
              <a:defRPr>
                <a:solidFill>
                  <a:schemeClr val="bg1"/>
                </a:solidFill>
              </a:defRPr>
            </a:lvl1pPr>
          </a:lstStyle>
          <a:p>
            <a:r>
              <a:rPr lang="en-US"/>
              <a:t>Pedal &amp; Explore</a:t>
            </a:r>
            <a:endParaRPr lang="en-US" dirty="0">
              <a:solidFill>
                <a:schemeClr val="bg1"/>
              </a:solidFill>
            </a:endParaRPr>
          </a:p>
        </p:txBody>
      </p:sp>
      <p:sp>
        <p:nvSpPr>
          <p:cNvPr id="22" name="Date Placeholder 28">
            <a:extLst>
              <a:ext uri="{FF2B5EF4-FFF2-40B4-BE49-F238E27FC236}">
                <a16:creationId xmlns:a16="http://schemas.microsoft.com/office/drawing/2014/main" id="{08BD4E48-A35B-4475-BC85-E58DA2920FE4}"/>
              </a:ext>
            </a:extLst>
          </p:cNvPr>
          <p:cNvSpPr>
            <a:spLocks noGrp="1"/>
          </p:cNvSpPr>
          <p:nvPr>
            <p:ph type="dt" sz="half" idx="10"/>
          </p:nvPr>
        </p:nvSpPr>
        <p:spPr>
          <a:xfrm>
            <a:off x="5373620" y="6309360"/>
            <a:ext cx="3411973" cy="457200"/>
          </a:xfrm>
        </p:spPr>
        <p:txBody>
          <a:bodyPr/>
          <a:lstStyle>
            <a:lvl1pPr>
              <a:defRPr>
                <a:solidFill>
                  <a:schemeClr val="tx2"/>
                </a:solidFill>
              </a:defRPr>
            </a:lvl1pPr>
          </a:lstStyle>
          <a:p>
            <a:fld id="{2A21E518-3C26-440F-9A69-11E9CAAA2D14}" type="datetime1">
              <a:rPr lang="en-US" smtClean="0"/>
              <a:t>1/26/2024</a:t>
            </a:fld>
            <a:endParaRPr lang="en-US" dirty="0"/>
          </a:p>
        </p:txBody>
      </p:sp>
      <p:sp>
        <p:nvSpPr>
          <p:cNvPr id="11" name="Slide Number Placeholder 30">
            <a:extLst>
              <a:ext uri="{FF2B5EF4-FFF2-40B4-BE49-F238E27FC236}">
                <a16:creationId xmlns:a16="http://schemas.microsoft.com/office/drawing/2014/main" id="{FBDAEBAB-F3AA-4DB3-96B7-6387085C1E0E}"/>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5637555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53C66564-535A-4715-9B27-B8AB14F77E42}"/>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3821E99-F411-4BAB-8211-C344272A2A1A}"/>
              </a:ext>
              <a:ext uri="{C183D7F6-B498-43B3-948B-1728B52AA6E4}">
                <adec:decorative xmlns:adec="http://schemas.microsoft.com/office/drawing/2017/decorative"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029B7F2A-CF10-474B-91F1-7C50A7DAF83C}"/>
              </a:ext>
            </a:extLst>
          </p:cNvPr>
          <p:cNvSpPr>
            <a:spLocks noGrp="1"/>
          </p:cNvSpPr>
          <p:nvPr>
            <p:ph type="title" hasCustomPrompt="1"/>
          </p:nvPr>
        </p:nvSpPr>
        <p:spPr>
          <a:xfrm>
            <a:off x="5376668" y="537381"/>
            <a:ext cx="6172412" cy="1031927"/>
          </a:xfrm>
        </p:spPr>
        <p:txBody>
          <a:bodyPr/>
          <a:lstStyle>
            <a:lvl1pPr>
              <a:defRPr/>
            </a:lvl1pPr>
          </a:lstStyle>
          <a:p>
            <a:r>
              <a:rPr lang="en-US" dirty="0"/>
              <a:t>Click to add title</a:t>
            </a:r>
          </a:p>
        </p:txBody>
      </p:sp>
      <p:sp>
        <p:nvSpPr>
          <p:cNvPr id="10" name="Rectangle 9">
            <a:extLst>
              <a:ext uri="{FF2B5EF4-FFF2-40B4-BE49-F238E27FC236}">
                <a16:creationId xmlns:a16="http://schemas.microsoft.com/office/drawing/2014/main" id="{58F0D6D9-A64A-415F-BA44-494062CA6983}"/>
              </a:ext>
              <a:ext uri="{C183D7F6-B498-43B3-948B-1728B52AA6E4}">
                <adec:decorative xmlns:adec="http://schemas.microsoft.com/office/drawing/2017/decorative"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777B49C-9749-4042-A729-C27F583654CC}"/>
              </a:ext>
              <a:ext uri="{C183D7F6-B498-43B3-948B-1728B52AA6E4}">
                <adec:decorative xmlns:adec="http://schemas.microsoft.com/office/drawing/2017/decorative" val="1"/>
              </a:ext>
            </a:extLst>
          </p:cNvPr>
          <p:cNvSpPr/>
          <p:nvPr userDrawn="1"/>
        </p:nvSpPr>
        <p:spPr>
          <a:xfrm>
            <a:off x="0" y="2249324"/>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11B79F49-5021-4A8F-A90A-5E08F7FB5196}"/>
              </a:ext>
              <a:ext uri="{C183D7F6-B498-43B3-948B-1728B52AA6E4}">
                <adec:decorative xmlns:adec="http://schemas.microsoft.com/office/drawing/2017/decorative" val="1"/>
              </a:ext>
            </a:extLst>
          </p:cNvPr>
          <p:cNvSpPr/>
          <p:nvPr userDrawn="1"/>
        </p:nvSpPr>
        <p:spPr>
          <a:xfrm>
            <a:off x="0" y="4546655"/>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Picture Placeholder 19">
            <a:extLst>
              <a:ext uri="{FF2B5EF4-FFF2-40B4-BE49-F238E27FC236}">
                <a16:creationId xmlns:a16="http://schemas.microsoft.com/office/drawing/2014/main" id="{B6E270BA-010E-406C-8FBF-0ED0DA28D071}"/>
              </a:ext>
            </a:extLst>
          </p:cNvPr>
          <p:cNvSpPr>
            <a:spLocks noGrp="1"/>
          </p:cNvSpPr>
          <p:nvPr>
            <p:ph type="pic" sz="quarter" idx="13" hasCustomPrompt="1"/>
          </p:nvPr>
        </p:nvSpPr>
        <p:spPr>
          <a:xfrm>
            <a:off x="-1" y="-3"/>
            <a:ext cx="4613544" cy="2249321"/>
          </a:xfrm>
        </p:spPr>
        <p:txBody>
          <a:bodyPr anchor="t"/>
          <a:lstStyle>
            <a:lvl1pPr algn="ctr">
              <a:defRPr/>
            </a:lvl1pPr>
          </a:lstStyle>
          <a:p>
            <a:r>
              <a:rPr lang="en-US" dirty="0"/>
              <a:t>Click to add picture</a:t>
            </a:r>
          </a:p>
        </p:txBody>
      </p:sp>
      <p:sp>
        <p:nvSpPr>
          <p:cNvPr id="24" name="Picture Placeholder 19">
            <a:extLst>
              <a:ext uri="{FF2B5EF4-FFF2-40B4-BE49-F238E27FC236}">
                <a16:creationId xmlns:a16="http://schemas.microsoft.com/office/drawing/2014/main" id="{6E15371C-3F24-44D7-97EB-74C12D53CBBC}"/>
              </a:ext>
            </a:extLst>
          </p:cNvPr>
          <p:cNvSpPr>
            <a:spLocks noGrp="1"/>
          </p:cNvSpPr>
          <p:nvPr>
            <p:ph type="pic" sz="quarter" idx="14" hasCustomPrompt="1"/>
          </p:nvPr>
        </p:nvSpPr>
        <p:spPr>
          <a:xfrm>
            <a:off x="-1" y="2311339"/>
            <a:ext cx="4613544" cy="2241520"/>
          </a:xfrm>
        </p:spPr>
        <p:txBody>
          <a:bodyPr anchor="t"/>
          <a:lstStyle>
            <a:lvl1pPr algn="ctr">
              <a:defRPr/>
            </a:lvl1pPr>
          </a:lstStyle>
          <a:p>
            <a:r>
              <a:rPr lang="en-US" dirty="0"/>
              <a:t>Click to add picture</a:t>
            </a:r>
          </a:p>
        </p:txBody>
      </p:sp>
      <p:sp>
        <p:nvSpPr>
          <p:cNvPr id="25" name="Picture Placeholder 19">
            <a:extLst>
              <a:ext uri="{FF2B5EF4-FFF2-40B4-BE49-F238E27FC236}">
                <a16:creationId xmlns:a16="http://schemas.microsoft.com/office/drawing/2014/main" id="{E39E0BDE-5895-4B94-90AC-7045292B0B34}"/>
              </a:ext>
            </a:extLst>
          </p:cNvPr>
          <p:cNvSpPr>
            <a:spLocks noGrp="1"/>
          </p:cNvSpPr>
          <p:nvPr>
            <p:ph type="pic" sz="quarter" idx="15" hasCustomPrompt="1"/>
          </p:nvPr>
        </p:nvSpPr>
        <p:spPr>
          <a:xfrm>
            <a:off x="-1" y="4613572"/>
            <a:ext cx="4613544" cy="2241520"/>
          </a:xfrm>
        </p:spPr>
        <p:txBody>
          <a:bodyPr anchor="t"/>
          <a:lstStyle>
            <a:lvl1pPr algn="ctr">
              <a:defRPr/>
            </a:lvl1pPr>
          </a:lstStyle>
          <a:p>
            <a:r>
              <a:rPr lang="en-US" dirty="0"/>
              <a:t>Click to add picture</a:t>
            </a:r>
          </a:p>
        </p:txBody>
      </p:sp>
      <p:sp>
        <p:nvSpPr>
          <p:cNvPr id="15" name="Content Placeholder 2">
            <a:extLst>
              <a:ext uri="{FF2B5EF4-FFF2-40B4-BE49-F238E27FC236}">
                <a16:creationId xmlns:a16="http://schemas.microsoft.com/office/drawing/2014/main" id="{E8823570-AC4F-4679-98CA-DC7F7B2CC109}"/>
              </a:ext>
            </a:extLst>
          </p:cNvPr>
          <p:cNvSpPr>
            <a:spLocks noGrp="1"/>
          </p:cNvSpPr>
          <p:nvPr>
            <p:ph idx="1" hasCustomPrompt="1"/>
          </p:nvPr>
        </p:nvSpPr>
        <p:spPr>
          <a:xfrm>
            <a:off x="5376671" y="1735745"/>
            <a:ext cx="6172412" cy="3767496"/>
          </a:xfrm>
        </p:spPr>
        <p:txBody>
          <a:bodyPr anchor="t">
            <a:normAutofit/>
          </a:bodyPr>
          <a:lstStyle>
            <a:lvl1pPr>
              <a:buFont typeface="Arial" panose="020B0604020202020204" pitchFamily="34" charset="0"/>
              <a:buNone/>
              <a:defRPr sz="1600" b="0"/>
            </a:lvl1pPr>
          </a:lstStyle>
          <a:p>
            <a:r>
              <a:rPr lang="en-US" dirty="0"/>
              <a:t> Click to add text</a:t>
            </a:r>
          </a:p>
        </p:txBody>
      </p:sp>
      <p:sp>
        <p:nvSpPr>
          <p:cNvPr id="17" name="Footer Placeholder 4">
            <a:extLst>
              <a:ext uri="{FF2B5EF4-FFF2-40B4-BE49-F238E27FC236}">
                <a16:creationId xmlns:a16="http://schemas.microsoft.com/office/drawing/2014/main" id="{BB6B62FA-FEDE-42B0-8B7B-24AE138EB6CE}"/>
              </a:ext>
            </a:extLst>
          </p:cNvPr>
          <p:cNvSpPr>
            <a:spLocks noGrp="1"/>
          </p:cNvSpPr>
          <p:nvPr>
            <p:ph type="ftr" sz="quarter" idx="11"/>
          </p:nvPr>
        </p:nvSpPr>
        <p:spPr>
          <a:xfrm>
            <a:off x="642917" y="6309360"/>
            <a:ext cx="3271516" cy="457200"/>
          </a:xfrm>
        </p:spPr>
        <p:txBody>
          <a:bodyPr/>
          <a:lstStyle>
            <a:lvl1pPr>
              <a:defRPr>
                <a:solidFill>
                  <a:schemeClr val="bg1"/>
                </a:solidFill>
                <a:effectLst>
                  <a:outerShdw blurRad="50800" dist="38100" dir="2700000" algn="tl" rotWithShape="0">
                    <a:prstClr val="black">
                      <a:alpha val="43000"/>
                    </a:prstClr>
                  </a:outerShdw>
                </a:effectLst>
              </a:defRPr>
            </a:lvl1pPr>
          </a:lstStyle>
          <a:p>
            <a:r>
              <a:rPr lang="en-US"/>
              <a:t>Pedal &amp; Explore</a:t>
            </a:r>
            <a:endParaRPr lang="en-US" dirty="0"/>
          </a:p>
        </p:txBody>
      </p:sp>
      <p:sp>
        <p:nvSpPr>
          <p:cNvPr id="16" name="Date Placeholder 3">
            <a:extLst>
              <a:ext uri="{FF2B5EF4-FFF2-40B4-BE49-F238E27FC236}">
                <a16:creationId xmlns:a16="http://schemas.microsoft.com/office/drawing/2014/main" id="{9E8578BE-8DB2-4FE6-B45A-2B3415CEE1C4}"/>
              </a:ext>
            </a:extLst>
          </p:cNvPr>
          <p:cNvSpPr>
            <a:spLocks noGrp="1"/>
          </p:cNvSpPr>
          <p:nvPr>
            <p:ph type="dt" sz="half" idx="10"/>
          </p:nvPr>
        </p:nvSpPr>
        <p:spPr>
          <a:xfrm>
            <a:off x="5376668" y="6309360"/>
            <a:ext cx="3411973" cy="457200"/>
          </a:xfrm>
        </p:spPr>
        <p:txBody>
          <a:bodyPr/>
          <a:lstStyle>
            <a:lvl1pPr>
              <a:defRPr>
                <a:solidFill>
                  <a:schemeClr val="tx2"/>
                </a:solidFill>
                <a:effectLst/>
              </a:defRPr>
            </a:lvl1pPr>
          </a:lstStyle>
          <a:p>
            <a:fld id="{BEF4F905-2EED-49D5-9560-7CA66D5AC6E4}" type="datetime1">
              <a:rPr lang="en-US" smtClean="0"/>
              <a:t>1/26/2024</a:t>
            </a:fld>
            <a:endParaRPr lang="en-US" dirty="0"/>
          </a:p>
        </p:txBody>
      </p:sp>
      <p:sp>
        <p:nvSpPr>
          <p:cNvPr id="18" name="Slide Number Placeholder 5">
            <a:extLst>
              <a:ext uri="{FF2B5EF4-FFF2-40B4-BE49-F238E27FC236}">
                <a16:creationId xmlns:a16="http://schemas.microsoft.com/office/drawing/2014/main" id="{6AF7C96F-C1E5-45F5-B070-2D025E7BD35C}"/>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9584577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3DC2F0A-1748-49AE-AF72-D6BBB4F8FEC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683DF7B1-E0C5-4E09-BB5C-F11EA14D7C95}"/>
              </a:ext>
              <a:ext uri="{C183D7F6-B498-43B3-948B-1728B52AA6E4}">
                <adec:decorative xmlns:adec="http://schemas.microsoft.com/office/drawing/2017/decorative" val="1"/>
              </a:ext>
            </a:extLst>
          </p:cNvPr>
          <p:cNvSpPr/>
          <p:nvPr userDrawn="1"/>
        </p:nvSpPr>
        <p:spPr>
          <a:xfrm>
            <a:off x="0" y="866789"/>
            <a:ext cx="6833381"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BBC678EC-E47C-4AC2-A75A-7022CECD0031}"/>
              </a:ext>
            </a:extLst>
          </p:cNvPr>
          <p:cNvSpPr>
            <a:spLocks noGrp="1"/>
          </p:cNvSpPr>
          <p:nvPr>
            <p:ph type="title" hasCustomPrompt="1"/>
          </p:nvPr>
        </p:nvSpPr>
        <p:spPr>
          <a:xfrm>
            <a:off x="1434622" y="1138041"/>
            <a:ext cx="4862811" cy="2019488"/>
          </a:xfrm>
        </p:spPr>
        <p:txBody>
          <a:bodyPr/>
          <a:lstStyle>
            <a:lvl1pPr>
              <a:lnSpc>
                <a:spcPct val="100000"/>
              </a:lnSpc>
              <a:defRPr>
                <a:solidFill>
                  <a:schemeClr val="bg1"/>
                </a:solidFill>
              </a:defRPr>
            </a:lvl1pPr>
          </a:lstStyle>
          <a:p>
            <a:r>
              <a:rPr lang="en-US" dirty="0">
                <a:solidFill>
                  <a:schemeClr val="bg1"/>
                </a:solidFill>
              </a:rPr>
              <a:t>CLICK TO ADD TITLE</a:t>
            </a:r>
          </a:p>
        </p:txBody>
      </p:sp>
      <p:sp>
        <p:nvSpPr>
          <p:cNvPr id="25" name="Picture Placeholder 21">
            <a:extLst>
              <a:ext uri="{FF2B5EF4-FFF2-40B4-BE49-F238E27FC236}">
                <a16:creationId xmlns:a16="http://schemas.microsoft.com/office/drawing/2014/main" id="{8B745891-A8DA-4640-BB3F-1693FC5AC4AB}"/>
              </a:ext>
            </a:extLst>
          </p:cNvPr>
          <p:cNvSpPr>
            <a:spLocks noGrp="1"/>
          </p:cNvSpPr>
          <p:nvPr>
            <p:ph type="pic" sz="quarter" idx="14" hasCustomPrompt="1"/>
          </p:nvPr>
        </p:nvSpPr>
        <p:spPr>
          <a:xfrm>
            <a:off x="6858023" y="4941"/>
            <a:ext cx="5333977" cy="3392053"/>
          </a:xfrm>
        </p:spPr>
        <p:txBody>
          <a:bodyPr anchor="t"/>
          <a:lstStyle>
            <a:lvl1pPr algn="ctr">
              <a:defRPr/>
            </a:lvl1pPr>
          </a:lstStyle>
          <a:p>
            <a:r>
              <a:rPr lang="en-US" dirty="0"/>
              <a:t>Click to add photo</a:t>
            </a:r>
          </a:p>
        </p:txBody>
      </p:sp>
      <p:sp>
        <p:nvSpPr>
          <p:cNvPr id="24" name="Picture Placeholder 21">
            <a:extLst>
              <a:ext uri="{FF2B5EF4-FFF2-40B4-BE49-F238E27FC236}">
                <a16:creationId xmlns:a16="http://schemas.microsoft.com/office/drawing/2014/main" id="{BC2DF568-4EA5-4F79-980F-47FC90AEA129}"/>
              </a:ext>
            </a:extLst>
          </p:cNvPr>
          <p:cNvSpPr>
            <a:spLocks noGrp="1"/>
          </p:cNvSpPr>
          <p:nvPr>
            <p:ph type="pic" sz="quarter" idx="13" hasCustomPrompt="1"/>
          </p:nvPr>
        </p:nvSpPr>
        <p:spPr>
          <a:xfrm>
            <a:off x="1067712" y="3461002"/>
            <a:ext cx="5728215" cy="3396997"/>
          </a:xfrm>
        </p:spPr>
        <p:txBody>
          <a:bodyPr anchor="t"/>
          <a:lstStyle>
            <a:lvl1pPr algn="ctr">
              <a:defRPr/>
            </a:lvl1pPr>
          </a:lstStyle>
          <a:p>
            <a:r>
              <a:rPr lang="en-US" dirty="0"/>
              <a:t>Click to add photo</a:t>
            </a:r>
          </a:p>
        </p:txBody>
      </p:sp>
      <p:sp>
        <p:nvSpPr>
          <p:cNvPr id="9" name="Rectangle 8">
            <a:extLst>
              <a:ext uri="{FF2B5EF4-FFF2-40B4-BE49-F238E27FC236}">
                <a16:creationId xmlns:a16="http://schemas.microsoft.com/office/drawing/2014/main" id="{5E74E69A-5ABD-42DF-A2B0-997A626257D4}"/>
              </a:ext>
              <a:ext uri="{C183D7F6-B498-43B3-948B-1728B52AA6E4}">
                <adec:decorative xmlns:adec="http://schemas.microsoft.com/office/drawing/2017/decorative" val="1"/>
              </a:ext>
            </a:extLst>
          </p:cNvPr>
          <p:cNvSpPr/>
          <p:nvPr userDrawn="1"/>
        </p:nvSpPr>
        <p:spPr>
          <a:xfrm>
            <a:off x="-3063" y="920164"/>
            <a:ext cx="1070775" cy="2466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EC2B6D0A-4A1F-4B59-B429-AD3FABC74F33}"/>
              </a:ext>
              <a:ext uri="{C183D7F6-B498-43B3-948B-1728B52AA6E4}">
                <adec:decorative xmlns:adec="http://schemas.microsoft.com/office/drawing/2017/decorative" val="1"/>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32B66529-F6B7-4C1C-8291-8139628DF6C0}"/>
              </a:ext>
              <a:ext uri="{C183D7F6-B498-43B3-948B-1728B52AA6E4}">
                <adec:decorative xmlns:adec="http://schemas.microsoft.com/office/drawing/2017/decorative" val="1"/>
              </a:ext>
            </a:extLst>
          </p:cNvPr>
          <p:cNvSpPr/>
          <p:nvPr userDrawn="1"/>
        </p:nvSpPr>
        <p:spPr>
          <a:xfrm>
            <a:off x="0" y="848456"/>
            <a:ext cx="6833382" cy="717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72245B9-34B5-4F89-8EA6-C018B9D4FA46}"/>
              </a:ext>
              <a:ext uri="{C183D7F6-B498-43B3-948B-1728B52AA6E4}">
                <adec:decorative xmlns:adec="http://schemas.microsoft.com/office/drawing/2017/decorative" val="1"/>
              </a:ext>
            </a:extLst>
          </p:cNvPr>
          <p:cNvSpPr/>
          <p:nvPr userDrawn="1"/>
        </p:nvSpPr>
        <p:spPr>
          <a:xfrm>
            <a:off x="6858023" y="3442673"/>
            <a:ext cx="5333977" cy="34153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690814BE-76E8-43EC-9616-A1F02F053AD5}"/>
              </a:ext>
              <a:ext uri="{C183D7F6-B498-43B3-948B-1728B52AA6E4}">
                <adec:decorative xmlns:adec="http://schemas.microsoft.com/office/drawing/2017/decorative" val="1"/>
              </a:ext>
            </a:extLst>
          </p:cNvPr>
          <p:cNvSpPr/>
          <p:nvPr userDrawn="1"/>
        </p:nvSpPr>
        <p:spPr>
          <a:xfrm>
            <a:off x="0" y="3396996"/>
            <a:ext cx="1219200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id="{F8AAA0A6-9D4B-4AA2-82F0-77E5ECF4B647}"/>
              </a:ext>
            </a:extLst>
          </p:cNvPr>
          <p:cNvSpPr>
            <a:spLocks noGrp="1"/>
          </p:cNvSpPr>
          <p:nvPr>
            <p:ph idx="1" hasCustomPrompt="1"/>
          </p:nvPr>
        </p:nvSpPr>
        <p:spPr>
          <a:xfrm>
            <a:off x="7386762" y="3928342"/>
            <a:ext cx="4162319" cy="2285000"/>
          </a:xfrm>
        </p:spPr>
        <p:txBody>
          <a:bodyPr anchor="t">
            <a:normAutofit/>
          </a:bodyPr>
          <a:lstStyle>
            <a:lvl1pPr>
              <a:lnSpc>
                <a:spcPct val="100000"/>
              </a:lnSpc>
              <a:defRPr sz="2400" b="0"/>
            </a:lvl1pPr>
          </a:lstStyle>
          <a:p>
            <a:r>
              <a:rPr lang="en-US" dirty="0"/>
              <a:t>Click to add text</a:t>
            </a:r>
          </a:p>
        </p:txBody>
      </p:sp>
      <p:sp>
        <p:nvSpPr>
          <p:cNvPr id="17" name="Footer Placeholder 12">
            <a:extLst>
              <a:ext uri="{FF2B5EF4-FFF2-40B4-BE49-F238E27FC236}">
                <a16:creationId xmlns:a16="http://schemas.microsoft.com/office/drawing/2014/main" id="{8E3FFD99-95F0-47A4-8642-FB9FECEC4F37}"/>
              </a:ext>
            </a:extLst>
          </p:cNvPr>
          <p:cNvSpPr>
            <a:spLocks noGrp="1"/>
          </p:cNvSpPr>
          <p:nvPr>
            <p:ph type="ftr" sz="quarter" idx="11"/>
          </p:nvPr>
        </p:nvSpPr>
        <p:spPr>
          <a:xfrm>
            <a:off x="1525917" y="6309360"/>
            <a:ext cx="4946592" cy="457200"/>
          </a:xfrm>
        </p:spPr>
        <p:txBody>
          <a:bodyPr/>
          <a:lstStyle>
            <a:lvl1pPr>
              <a:defRPr>
                <a:solidFill>
                  <a:schemeClr val="bg1"/>
                </a:solidFill>
                <a:effectLst>
                  <a:outerShdw blurRad="38100" dist="38100" dir="2700000" algn="tl">
                    <a:srgbClr val="000000">
                      <a:alpha val="43137"/>
                    </a:srgbClr>
                  </a:outerShdw>
                </a:effectLst>
              </a:defRPr>
            </a:lvl1pPr>
          </a:lstStyle>
          <a:p>
            <a:r>
              <a:rPr lang="en-US"/>
              <a:t>Pedal &amp; Explore</a:t>
            </a:r>
            <a:endParaRPr lang="en-US" dirty="0"/>
          </a:p>
        </p:txBody>
      </p:sp>
      <p:sp>
        <p:nvSpPr>
          <p:cNvPr id="18" name="Rectangle 17">
            <a:extLst>
              <a:ext uri="{FF2B5EF4-FFF2-40B4-BE49-F238E27FC236}">
                <a16:creationId xmlns:a16="http://schemas.microsoft.com/office/drawing/2014/main" id="{94727536-E532-4015-A178-0ABB6B09C661}"/>
              </a:ext>
              <a:ext uri="{C183D7F6-B498-43B3-948B-1728B52AA6E4}">
                <adec:decorative xmlns:adec="http://schemas.microsoft.com/office/drawing/2017/decorative" val="1"/>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Date Placeholder 11">
            <a:extLst>
              <a:ext uri="{FF2B5EF4-FFF2-40B4-BE49-F238E27FC236}">
                <a16:creationId xmlns:a16="http://schemas.microsoft.com/office/drawing/2014/main" id="{22977876-C29D-4D32-9948-303465AEC312}"/>
              </a:ext>
            </a:extLst>
          </p:cNvPr>
          <p:cNvSpPr>
            <a:spLocks noGrp="1"/>
          </p:cNvSpPr>
          <p:nvPr>
            <p:ph type="dt" sz="half" idx="10"/>
          </p:nvPr>
        </p:nvSpPr>
        <p:spPr>
          <a:xfrm>
            <a:off x="7377730" y="6309360"/>
            <a:ext cx="2736329" cy="457200"/>
          </a:xfrm>
        </p:spPr>
        <p:txBody>
          <a:bodyPr/>
          <a:lstStyle/>
          <a:p>
            <a:fld id="{348284B4-A579-4BAE-95B1-D0FA3589712F}" type="datetime1">
              <a:rPr lang="en-US" smtClean="0"/>
              <a:t>1/26/2024</a:t>
            </a:fld>
            <a:endParaRPr lang="en-US" dirty="0"/>
          </a:p>
        </p:txBody>
      </p:sp>
      <p:sp>
        <p:nvSpPr>
          <p:cNvPr id="20" name="Slide Number Placeholder 15">
            <a:extLst>
              <a:ext uri="{FF2B5EF4-FFF2-40B4-BE49-F238E27FC236}">
                <a16:creationId xmlns:a16="http://schemas.microsoft.com/office/drawing/2014/main" id="{6A7BC11E-2EF0-4989-9A7E-7AB377DB8534}"/>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42197670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hasCustomPrompt="1"/>
          </p:nvPr>
        </p:nvSpPr>
        <p:spPr>
          <a:xfrm>
            <a:off x="5376670" y="705114"/>
            <a:ext cx="6172412" cy="2403846"/>
          </a:xfrm>
        </p:spPr>
        <p:txBody>
          <a:bodyPr anchor="b"/>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376670" y="3749040"/>
            <a:ext cx="6172411" cy="2346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580711C-159B-46B7-A2FD-0C393C3ADC4B}" type="datetime1">
              <a:rPr lang="en-US" smtClean="0"/>
              <a:t>1/26/2024</a:t>
            </a:fld>
            <a:endParaRPr lang="en-US" dirty="0"/>
          </a:p>
        </p:txBody>
      </p:sp>
      <p:sp>
        <p:nvSpPr>
          <p:cNvPr id="6" name="Footer Placeholder 5"/>
          <p:cNvSpPr>
            <a:spLocks noGrp="1"/>
          </p:cNvSpPr>
          <p:nvPr>
            <p:ph type="ftr" sz="quarter" idx="11"/>
          </p:nvPr>
        </p:nvSpPr>
        <p:spPr/>
        <p:txBody>
          <a:bodyPr/>
          <a:lstStyle/>
          <a:p>
            <a:r>
              <a:rPr lang="en-US"/>
              <a:t>Pedal &amp; Explore</a:t>
            </a:r>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dirty="0"/>
              <a:t>‹#›</a:t>
            </a:fld>
            <a:endParaRPr lang="en-US" dirty="0"/>
          </a:p>
        </p:txBody>
      </p:sp>
      <p:sp>
        <p:nvSpPr>
          <p:cNvPr id="10" name="Rectangle 9">
            <a:extLst>
              <a:ext uri="{FF2B5EF4-FFF2-40B4-BE49-F238E27FC236}">
                <a16:creationId xmlns:a16="http://schemas.microsoft.com/office/drawing/2014/main" id="{5CE6B9B5-A5D1-4099-B52B-78F39AB0AFCB}"/>
              </a:ext>
            </a:extLst>
          </p:cNvPr>
          <p:cNvSpPr/>
          <p:nvPr/>
        </p:nvSpPr>
        <p:spPr>
          <a:xfrm rot="10800000">
            <a:off x="4693920" y="3396997"/>
            <a:ext cx="749808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19136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B337A73-BDC2-48A6-AE7D-42D9268FC02B}" type="datetime1">
              <a:rPr lang="en-US" smtClean="0"/>
              <a:t>1/26/2024</a:t>
            </a:fld>
            <a:endParaRPr lang="en-US" dirty="0"/>
          </a:p>
        </p:txBody>
      </p:sp>
      <p:sp>
        <p:nvSpPr>
          <p:cNvPr id="4" name="Footer Placeholder 3"/>
          <p:cNvSpPr>
            <a:spLocks noGrp="1"/>
          </p:cNvSpPr>
          <p:nvPr>
            <p:ph type="ftr" sz="quarter" idx="11"/>
          </p:nvPr>
        </p:nvSpPr>
        <p:spPr/>
        <p:txBody>
          <a:bodyPr/>
          <a:lstStyle/>
          <a:p>
            <a:r>
              <a:rPr lang="en-US"/>
              <a:t>Pedal &amp; Explore</a:t>
            </a:r>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dirty="0"/>
              <a:t>‹#›</a:t>
            </a:fld>
            <a:endParaRPr lang="en-US" dirty="0"/>
          </a:p>
        </p:txBody>
      </p:sp>
    </p:spTree>
    <p:extLst>
      <p:ext uri="{BB962C8B-B14F-4D97-AF65-F5344CB8AC3E}">
        <p14:creationId xmlns:p14="http://schemas.microsoft.com/office/powerpoint/2010/main" val="598527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CB1B2D-5F06-4005-9FA1-4824FE7089B5}" type="datetime1">
              <a:rPr lang="en-US" smtClean="0"/>
              <a:t>1/26/2024</a:t>
            </a:fld>
            <a:endParaRPr lang="en-US" dirty="0"/>
          </a:p>
        </p:txBody>
      </p:sp>
      <p:sp>
        <p:nvSpPr>
          <p:cNvPr id="5" name="Footer Placeholder 4"/>
          <p:cNvSpPr>
            <a:spLocks noGrp="1"/>
          </p:cNvSpPr>
          <p:nvPr>
            <p:ph type="ftr" sz="quarter" idx="11"/>
          </p:nvPr>
        </p:nvSpPr>
        <p:spPr/>
        <p:txBody>
          <a:bodyPr/>
          <a:lstStyle/>
          <a:p>
            <a:r>
              <a:rPr lang="en-US"/>
              <a:t>Pedal &amp; Explore</a:t>
            </a:r>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dirty="0"/>
              <a:t>‹#›</a:t>
            </a:fld>
            <a:endParaRPr lang="en-US" dirty="0"/>
          </a:p>
        </p:txBody>
      </p:sp>
    </p:spTree>
    <p:extLst>
      <p:ext uri="{BB962C8B-B14F-4D97-AF65-F5344CB8AC3E}">
        <p14:creationId xmlns:p14="http://schemas.microsoft.com/office/powerpoint/2010/main" val="2538742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F5F5DFA-1BC3-4062-9356-6145C9F7CD56}"/>
              </a:ext>
              <a:ext uri="{C183D7F6-B498-43B3-948B-1728B52AA6E4}">
                <adec:decorative xmlns:adec="http://schemas.microsoft.com/office/drawing/2017/decorative" val="1"/>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E6B5D461-AEC0-477F-A77A-6227F95A8374}"/>
              </a:ext>
              <a:ext uri="{C183D7F6-B498-43B3-948B-1728B52AA6E4}">
                <adec:decorative xmlns:adec="http://schemas.microsoft.com/office/drawing/2017/decorative" val="1"/>
              </a:ext>
            </a:extLst>
          </p:cNvPr>
          <p:cNvSpPr/>
          <p:nvPr userDrawn="1"/>
        </p:nvSpPr>
        <p:spPr>
          <a:xfrm>
            <a:off x="8175813" y="0"/>
            <a:ext cx="4016188"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DE1A041D-DE47-45FA-AC78-CC7FD02571F2}"/>
              </a:ext>
              <a:ext uri="{C183D7F6-B498-43B3-948B-1728B52AA6E4}">
                <adec:decorative xmlns:adec="http://schemas.microsoft.com/office/drawing/2017/decorative" val="1"/>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1614254-52EF-4F58-99B1-CDA7C39223C1}"/>
              </a:ext>
              <a:ext uri="{C183D7F6-B498-43B3-948B-1728B52AA6E4}">
                <adec:decorative xmlns:adec="http://schemas.microsoft.com/office/drawing/2017/decorative" val="1"/>
              </a:ext>
            </a:extLst>
          </p:cNvPr>
          <p:cNvSpPr/>
          <p:nvPr userDrawn="1"/>
        </p:nvSpPr>
        <p:spPr>
          <a:xfrm>
            <a:off x="3049" y="1095508"/>
            <a:ext cx="82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ontent Placeholder 2">
            <a:extLst>
              <a:ext uri="{FF2B5EF4-FFF2-40B4-BE49-F238E27FC236}">
                <a16:creationId xmlns:a16="http://schemas.microsoft.com/office/drawing/2014/main" id="{40D7EF23-28EE-4115-879A-D95BBAC66241}"/>
              </a:ext>
            </a:extLst>
          </p:cNvPr>
          <p:cNvSpPr>
            <a:spLocks noGrp="1"/>
          </p:cNvSpPr>
          <p:nvPr>
            <p:ph idx="1" hasCustomPrompt="1"/>
          </p:nvPr>
        </p:nvSpPr>
        <p:spPr>
          <a:xfrm>
            <a:off x="787179" y="2502047"/>
            <a:ext cx="6623039" cy="3030599"/>
          </a:xfrm>
        </p:spPr>
        <p:txBody>
          <a:bodyPr anchor="t">
            <a:normAutofit/>
          </a:bodyPr>
          <a:lstStyle>
            <a:lvl1pPr>
              <a:defRPr sz="2000" b="0"/>
            </a:lvl1pPr>
          </a:lstStyle>
          <a:p>
            <a:r>
              <a:rPr lang="en-US" dirty="0"/>
              <a:t>Click to add text</a:t>
            </a:r>
          </a:p>
        </p:txBody>
      </p:sp>
      <p:sp>
        <p:nvSpPr>
          <p:cNvPr id="23" name="Picture Placeholder 22">
            <a:extLst>
              <a:ext uri="{FF2B5EF4-FFF2-40B4-BE49-F238E27FC236}">
                <a16:creationId xmlns:a16="http://schemas.microsoft.com/office/drawing/2014/main" id="{E4B41004-DE9E-4B19-B7DE-91782B37C841}"/>
              </a:ext>
            </a:extLst>
          </p:cNvPr>
          <p:cNvSpPr>
            <a:spLocks noGrp="1"/>
          </p:cNvSpPr>
          <p:nvPr>
            <p:ph type="pic" sz="quarter" idx="13" hasCustomPrompt="1"/>
          </p:nvPr>
        </p:nvSpPr>
        <p:spPr>
          <a:xfrm>
            <a:off x="8194348" y="1085431"/>
            <a:ext cx="3997652" cy="5037857"/>
          </a:xfrm>
          <a:custGeom>
            <a:avLst/>
            <a:gdLst>
              <a:gd name="connsiteX0" fmla="*/ 0 w 3997652"/>
              <a:gd name="connsiteY0" fmla="*/ 0 h 5037857"/>
              <a:gd name="connsiteX1" fmla="*/ 3997652 w 3997652"/>
              <a:gd name="connsiteY1" fmla="*/ 0 h 5037857"/>
              <a:gd name="connsiteX2" fmla="*/ 3997652 w 3997652"/>
              <a:gd name="connsiteY2" fmla="*/ 5037857 h 5037857"/>
              <a:gd name="connsiteX3" fmla="*/ 0 w 3997652"/>
              <a:gd name="connsiteY3" fmla="*/ 5037857 h 5037857"/>
            </a:gdLst>
            <a:ahLst/>
            <a:cxnLst>
              <a:cxn ang="0">
                <a:pos x="connsiteX0" y="connsiteY0"/>
              </a:cxn>
              <a:cxn ang="0">
                <a:pos x="connsiteX1" y="connsiteY1"/>
              </a:cxn>
              <a:cxn ang="0">
                <a:pos x="connsiteX2" y="connsiteY2"/>
              </a:cxn>
              <a:cxn ang="0">
                <a:pos x="connsiteX3" y="connsiteY3"/>
              </a:cxn>
            </a:cxnLst>
            <a:rect l="l" t="t" r="r" b="b"/>
            <a:pathLst>
              <a:path w="3997652" h="5037857">
                <a:moveTo>
                  <a:pt x="0" y="0"/>
                </a:moveTo>
                <a:lnTo>
                  <a:pt x="3997652" y="0"/>
                </a:lnTo>
                <a:lnTo>
                  <a:pt x="3997652" y="5037857"/>
                </a:lnTo>
                <a:lnTo>
                  <a:pt x="0" y="5037857"/>
                </a:lnTo>
                <a:close/>
              </a:path>
            </a:pathLst>
          </a:custGeom>
        </p:spPr>
        <p:txBody>
          <a:bodyPr wrap="square" anchor="t">
            <a:noAutofit/>
          </a:bodyPr>
          <a:lstStyle>
            <a:lvl1pPr algn="ctr">
              <a:defRPr/>
            </a:lvl1pPr>
          </a:lstStyle>
          <a:p>
            <a:r>
              <a:rPr lang="en-US" dirty="0"/>
              <a:t>Click to add photo</a:t>
            </a:r>
          </a:p>
        </p:txBody>
      </p:sp>
      <p:sp>
        <p:nvSpPr>
          <p:cNvPr id="14" name="Rectangle 13">
            <a:extLst>
              <a:ext uri="{FF2B5EF4-FFF2-40B4-BE49-F238E27FC236}">
                <a16:creationId xmlns:a16="http://schemas.microsoft.com/office/drawing/2014/main" id="{1837301C-2B9B-4119-9002-BD6DB2AB87FB}"/>
              </a:ext>
              <a:ext uri="{C183D7F6-B498-43B3-948B-1728B52AA6E4}">
                <adec:decorative xmlns:adec="http://schemas.microsoft.com/office/drawing/2017/decorative" val="1"/>
              </a:ext>
            </a:extLst>
          </p:cNvPr>
          <p:cNvSpPr/>
          <p:nvPr userDrawn="1"/>
        </p:nvSpPr>
        <p:spPr>
          <a:xfrm>
            <a:off x="-1" y="6144405"/>
            <a:ext cx="8150087"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BD12738D-D0ED-4899-A01C-42439B5B3E64}"/>
              </a:ext>
              <a:ext uri="{C183D7F6-B498-43B3-948B-1728B52AA6E4}">
                <adec:decorative xmlns:adec="http://schemas.microsoft.com/office/drawing/2017/decorative" val="1"/>
              </a:ext>
            </a:extLst>
          </p:cNvPr>
          <p:cNvSpPr/>
          <p:nvPr userDrawn="1"/>
        </p:nvSpPr>
        <p:spPr>
          <a:xfrm>
            <a:off x="8206532" y="6167615"/>
            <a:ext cx="398241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5EED261D-45B9-40C1-8341-8B8B796E8AE2}"/>
              </a:ext>
              <a:ext uri="{C183D7F6-B498-43B3-948B-1728B52AA6E4}">
                <adec:decorative xmlns:adec="http://schemas.microsoft.com/office/drawing/2017/decorative" val="1"/>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3E23953F-BF80-48E0-8282-62907D6C29C6}"/>
              </a:ext>
              <a:ext uri="{C183D7F6-B498-43B3-948B-1728B52AA6E4}">
                <adec:decorative xmlns:adec="http://schemas.microsoft.com/office/drawing/2017/decorative" val="1"/>
              </a:ext>
            </a:extLst>
          </p:cNvPr>
          <p:cNvSpPr/>
          <p:nvPr userDrawn="1"/>
        </p:nvSpPr>
        <p:spPr>
          <a:xfrm>
            <a:off x="8142523"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5841626-5071-7A12-6196-5F39CB9E1B6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B8961BF-054D-E412-A18B-8FAA4CFBA61B}"/>
              </a:ext>
            </a:extLst>
          </p:cNvPr>
          <p:cNvSpPr>
            <a:spLocks noGrp="1"/>
          </p:cNvSpPr>
          <p:nvPr>
            <p:ph type="dt" sz="half" idx="14"/>
          </p:nvPr>
        </p:nvSpPr>
        <p:spPr/>
        <p:txBody>
          <a:bodyPr/>
          <a:lstStyle/>
          <a:p>
            <a:fld id="{88A599C2-D576-41D8-BE51-CBEC96CBD4E5}" type="datetime1">
              <a:rPr lang="en-US" smtClean="0"/>
              <a:t>1/26/2024</a:t>
            </a:fld>
            <a:endParaRPr lang="en-US" dirty="0"/>
          </a:p>
        </p:txBody>
      </p:sp>
      <p:sp>
        <p:nvSpPr>
          <p:cNvPr id="4" name="Footer Placeholder 3">
            <a:extLst>
              <a:ext uri="{FF2B5EF4-FFF2-40B4-BE49-F238E27FC236}">
                <a16:creationId xmlns:a16="http://schemas.microsoft.com/office/drawing/2014/main" id="{0A40F80F-5BE2-287B-DAC9-1D1662EAD96D}"/>
              </a:ext>
            </a:extLst>
          </p:cNvPr>
          <p:cNvSpPr>
            <a:spLocks noGrp="1"/>
          </p:cNvSpPr>
          <p:nvPr>
            <p:ph type="ftr" sz="quarter" idx="15"/>
          </p:nvPr>
        </p:nvSpPr>
        <p:spPr/>
        <p:txBody>
          <a:bodyPr/>
          <a:lstStyle/>
          <a:p>
            <a:r>
              <a:rPr lang="en-US"/>
              <a:t>Pedal &amp; Explore</a:t>
            </a:r>
            <a:endParaRPr lang="en-US" dirty="0"/>
          </a:p>
        </p:txBody>
      </p:sp>
      <p:sp>
        <p:nvSpPr>
          <p:cNvPr id="5" name="Slide Number Placeholder 4">
            <a:extLst>
              <a:ext uri="{FF2B5EF4-FFF2-40B4-BE49-F238E27FC236}">
                <a16:creationId xmlns:a16="http://schemas.microsoft.com/office/drawing/2014/main" id="{00964810-F099-7793-1B89-A0C7EB845BA7}"/>
              </a:ext>
            </a:extLst>
          </p:cNvPr>
          <p:cNvSpPr>
            <a:spLocks noGrp="1"/>
          </p:cNvSpPr>
          <p:nvPr>
            <p:ph type="sldNum" sz="quarter" idx="16"/>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257348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C341663-7159-49AD-AAF3-4B3C490D8123}"/>
              </a:ext>
              <a:ext uri="{C183D7F6-B498-43B3-948B-1728B52AA6E4}">
                <adec:decorative xmlns:adec="http://schemas.microsoft.com/office/drawing/2017/decorative"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96DEFA91-CCB3-4B9E-9CFC-AA9D92073BB2}"/>
              </a:ext>
              <a:ext uri="{C183D7F6-B498-43B3-948B-1728B52AA6E4}">
                <adec:decorative xmlns:adec="http://schemas.microsoft.com/office/drawing/2017/decorative" val="1"/>
              </a:ext>
            </a:extLst>
          </p:cNvPr>
          <p:cNvSpPr/>
          <p:nvPr userDrawn="1"/>
        </p:nvSpPr>
        <p:spPr>
          <a:xfrm>
            <a:off x="0" y="3396996"/>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D83D2425-8E71-4C9D-8737-018CE44525D0}"/>
              </a:ext>
              <a:ext uri="{C183D7F6-B498-43B3-948B-1728B52AA6E4}">
                <adec:decorative xmlns:adec="http://schemas.microsoft.com/office/drawing/2017/decorative"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20F2EB12-394C-40E4-9186-CBD6635B5DA9}"/>
              </a:ext>
              <a:ext uri="{C183D7F6-B498-43B3-948B-1728B52AA6E4}">
                <adec:decorative xmlns:adec="http://schemas.microsoft.com/office/drawing/2017/decorative"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itle 1">
            <a:extLst>
              <a:ext uri="{FF2B5EF4-FFF2-40B4-BE49-F238E27FC236}">
                <a16:creationId xmlns:a16="http://schemas.microsoft.com/office/drawing/2014/main" id="{53F9468C-8821-4670-9C7C-78E7D75861AD}"/>
              </a:ext>
            </a:extLst>
          </p:cNvPr>
          <p:cNvSpPr>
            <a:spLocks noGrp="1"/>
          </p:cNvSpPr>
          <p:nvPr>
            <p:ph type="title" hasCustomPrompt="1"/>
          </p:nvPr>
        </p:nvSpPr>
        <p:spPr>
          <a:xfrm>
            <a:off x="5205915" y="673308"/>
            <a:ext cx="6457717" cy="1580890"/>
          </a:xfrm>
        </p:spPr>
        <p:txBody>
          <a:bodyPr/>
          <a:lstStyle>
            <a:lvl1pPr>
              <a:defRPr/>
            </a:lvl1pPr>
          </a:lstStyle>
          <a:p>
            <a:r>
              <a:rPr lang="en-US" dirty="0"/>
              <a:t>Click to add title</a:t>
            </a:r>
          </a:p>
        </p:txBody>
      </p:sp>
      <p:sp>
        <p:nvSpPr>
          <p:cNvPr id="35" name="Picture Placeholder 5">
            <a:extLst>
              <a:ext uri="{FF2B5EF4-FFF2-40B4-BE49-F238E27FC236}">
                <a16:creationId xmlns:a16="http://schemas.microsoft.com/office/drawing/2014/main" id="{6198A97B-719D-4F79-A04B-46EE272A1D90}"/>
              </a:ext>
            </a:extLst>
          </p:cNvPr>
          <p:cNvSpPr>
            <a:spLocks noGrp="1"/>
          </p:cNvSpPr>
          <p:nvPr>
            <p:ph type="pic" sz="quarter" idx="14" hasCustomPrompt="1"/>
          </p:nvPr>
        </p:nvSpPr>
        <p:spPr>
          <a:xfrm>
            <a:off x="0" y="3461004"/>
            <a:ext cx="4613547" cy="3396996"/>
          </a:xfrm>
        </p:spPr>
        <p:txBody>
          <a:bodyPr anchor="t"/>
          <a:lstStyle>
            <a:lvl1pPr algn="ctr">
              <a:defRPr/>
            </a:lvl1pPr>
          </a:lstStyle>
          <a:p>
            <a:r>
              <a:rPr lang="en-US" dirty="0"/>
              <a:t>Click to add photo</a:t>
            </a:r>
          </a:p>
        </p:txBody>
      </p:sp>
      <p:sp>
        <p:nvSpPr>
          <p:cNvPr id="34" name="Picture Placeholder 5">
            <a:extLst>
              <a:ext uri="{FF2B5EF4-FFF2-40B4-BE49-F238E27FC236}">
                <a16:creationId xmlns:a16="http://schemas.microsoft.com/office/drawing/2014/main" id="{79E62157-5D84-47E4-9718-5408E1C7E769}"/>
              </a:ext>
            </a:extLst>
          </p:cNvPr>
          <p:cNvSpPr>
            <a:spLocks noGrp="1"/>
          </p:cNvSpPr>
          <p:nvPr>
            <p:ph type="pic" sz="quarter" idx="13" hasCustomPrompt="1"/>
          </p:nvPr>
        </p:nvSpPr>
        <p:spPr>
          <a:xfrm>
            <a:off x="0" y="0"/>
            <a:ext cx="4613548" cy="3396994"/>
          </a:xfrm>
        </p:spPr>
        <p:txBody>
          <a:bodyPr anchor="t"/>
          <a:lstStyle>
            <a:lvl1pPr algn="ctr">
              <a:defRPr/>
            </a:lvl1pPr>
          </a:lstStyle>
          <a:p>
            <a:r>
              <a:rPr lang="en-US" dirty="0"/>
              <a:t>Click to add photo</a:t>
            </a:r>
          </a:p>
        </p:txBody>
      </p:sp>
      <p:sp>
        <p:nvSpPr>
          <p:cNvPr id="29" name="Content Placeholder 2">
            <a:extLst>
              <a:ext uri="{FF2B5EF4-FFF2-40B4-BE49-F238E27FC236}">
                <a16:creationId xmlns:a16="http://schemas.microsoft.com/office/drawing/2014/main" id="{551E6FEF-934C-427E-A65F-F501B04FC71D}"/>
              </a:ext>
            </a:extLst>
          </p:cNvPr>
          <p:cNvSpPr>
            <a:spLocks noGrp="1"/>
          </p:cNvSpPr>
          <p:nvPr>
            <p:ph idx="1" hasCustomPrompt="1"/>
          </p:nvPr>
        </p:nvSpPr>
        <p:spPr>
          <a:xfrm>
            <a:off x="5205918" y="2353586"/>
            <a:ext cx="6457717" cy="3767496"/>
          </a:xfrm>
        </p:spPr>
        <p:txBody>
          <a:bodyPr anchor="t">
            <a:normAutofit/>
          </a:bodyPr>
          <a:lstStyle>
            <a:lvl1pPr>
              <a:defRPr sz="1600" b="0" baseline="0"/>
            </a:lvl1pPr>
          </a:lstStyle>
          <a:p>
            <a:r>
              <a:rPr lang="en-US" dirty="0"/>
              <a:t>Click to add text</a:t>
            </a:r>
          </a:p>
        </p:txBody>
      </p:sp>
      <p:sp>
        <p:nvSpPr>
          <p:cNvPr id="31" name="Footer Placeholder 4">
            <a:extLst>
              <a:ext uri="{FF2B5EF4-FFF2-40B4-BE49-F238E27FC236}">
                <a16:creationId xmlns:a16="http://schemas.microsoft.com/office/drawing/2014/main" id="{CA12CF76-B207-465C-A494-3C57818ACCE6}"/>
              </a:ext>
            </a:extLst>
          </p:cNvPr>
          <p:cNvSpPr>
            <a:spLocks noGrp="1"/>
          </p:cNvSpPr>
          <p:nvPr>
            <p:ph type="ftr" sz="quarter" idx="11"/>
          </p:nvPr>
        </p:nvSpPr>
        <p:spPr>
          <a:xfrm>
            <a:off x="261906" y="6309360"/>
            <a:ext cx="4097030" cy="457200"/>
          </a:xfrm>
        </p:spPr>
        <p:txBody>
          <a:bodyPr/>
          <a:lstStyle>
            <a:lvl1pPr>
              <a:defRPr>
                <a:effectLst>
                  <a:outerShdw blurRad="50800" dist="38100" dir="240000" algn="ctr" rotWithShape="0">
                    <a:schemeClr val="tx1">
                      <a:alpha val="43000"/>
                    </a:schemeClr>
                  </a:outerShdw>
                </a:effectLst>
              </a:defRPr>
            </a:lvl1pPr>
          </a:lstStyle>
          <a:p>
            <a:r>
              <a:rPr lang="en-US"/>
              <a:t>Pedal &amp; Explore</a:t>
            </a:r>
            <a:endParaRPr lang="en-US" dirty="0"/>
          </a:p>
        </p:txBody>
      </p:sp>
      <p:sp>
        <p:nvSpPr>
          <p:cNvPr id="30" name="Date Placeholder 3">
            <a:extLst>
              <a:ext uri="{FF2B5EF4-FFF2-40B4-BE49-F238E27FC236}">
                <a16:creationId xmlns:a16="http://schemas.microsoft.com/office/drawing/2014/main" id="{9F682261-0FB4-4600-86B5-DDF27881F743}"/>
              </a:ext>
            </a:extLst>
          </p:cNvPr>
          <p:cNvSpPr>
            <a:spLocks noGrp="1"/>
          </p:cNvSpPr>
          <p:nvPr>
            <p:ph type="dt" sz="half" idx="10"/>
          </p:nvPr>
        </p:nvSpPr>
        <p:spPr>
          <a:xfrm>
            <a:off x="5205303" y="6309360"/>
            <a:ext cx="3411973" cy="457200"/>
          </a:xfrm>
        </p:spPr>
        <p:txBody>
          <a:bodyPr/>
          <a:lstStyle>
            <a:lvl1pPr>
              <a:defRPr>
                <a:effectLst/>
              </a:defRPr>
            </a:lvl1pPr>
          </a:lstStyle>
          <a:p>
            <a:fld id="{46E70852-998E-4432-973E-DD15EB47EBAA}" type="datetime1">
              <a:rPr lang="en-US" smtClean="0">
                <a:solidFill>
                  <a:schemeClr val="tx2"/>
                </a:solidFill>
              </a:rPr>
              <a:t>1/26/2024</a:t>
            </a:fld>
            <a:endParaRPr lang="en-US" dirty="0"/>
          </a:p>
        </p:txBody>
      </p:sp>
      <p:sp>
        <p:nvSpPr>
          <p:cNvPr id="32" name="Slide Number Placeholder 5">
            <a:extLst>
              <a:ext uri="{FF2B5EF4-FFF2-40B4-BE49-F238E27FC236}">
                <a16:creationId xmlns:a16="http://schemas.microsoft.com/office/drawing/2014/main" id="{632EB37A-06D5-4BC7-BC11-75B1719B0EA4}"/>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348522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7E77A60-3019-43AE-AA38-E130C04CFD8D}"/>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3FDBF0FB-88D2-4271-BFAF-D129CF8C2F68}"/>
              </a:ext>
            </a:extLst>
          </p:cNvPr>
          <p:cNvSpPr/>
          <p:nvPr userDrawn="1"/>
        </p:nvSpPr>
        <p:spPr>
          <a:xfrm>
            <a:off x="7547855" y="-4078"/>
            <a:ext cx="4641096"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862B807B-6DFA-471C-B675-016416207F0E}"/>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0555D4C0-9882-489D-AD77-A9F38B3784A6}"/>
              </a:ext>
            </a:extLst>
          </p:cNvPr>
          <p:cNvSpPr/>
          <p:nvPr userDrawn="1"/>
        </p:nvSpPr>
        <p:spPr>
          <a:xfrm>
            <a:off x="7585468" y="1095508"/>
            <a:ext cx="46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1">
            <a:extLst>
              <a:ext uri="{FF2B5EF4-FFF2-40B4-BE49-F238E27FC236}">
                <a16:creationId xmlns:a16="http://schemas.microsoft.com/office/drawing/2014/main" id="{63F61843-5C9C-49E0-8A90-64085BC79F79}"/>
              </a:ext>
            </a:extLst>
          </p:cNvPr>
          <p:cNvSpPr>
            <a:spLocks noGrp="1"/>
          </p:cNvSpPr>
          <p:nvPr>
            <p:ph type="ctrTitle" hasCustomPrompt="1"/>
          </p:nvPr>
        </p:nvSpPr>
        <p:spPr>
          <a:xfrm>
            <a:off x="7973503" y="1709530"/>
            <a:ext cx="3754671" cy="2528515"/>
          </a:xfrm>
        </p:spPr>
        <p:txBody>
          <a:bodyPr anchor="b"/>
          <a:lstStyle>
            <a:lvl1pPr>
              <a:lnSpc>
                <a:spcPct val="100000"/>
              </a:lnSpc>
              <a:defRPr/>
            </a:lvl1pPr>
          </a:lstStyle>
          <a:p>
            <a:r>
              <a:rPr lang="en-US" sz="3600" b="1" cap="none" dirty="0">
                <a:solidFill>
                  <a:schemeClr val="tx2"/>
                </a:solidFill>
              </a:rPr>
              <a:t>Click to add title</a:t>
            </a:r>
          </a:p>
        </p:txBody>
      </p:sp>
      <p:sp>
        <p:nvSpPr>
          <p:cNvPr id="30" name="Subtitle 2">
            <a:extLst>
              <a:ext uri="{FF2B5EF4-FFF2-40B4-BE49-F238E27FC236}">
                <a16:creationId xmlns:a16="http://schemas.microsoft.com/office/drawing/2014/main" id="{15C8BDC7-F09C-40A3-B14E-9A49781EE6CE}"/>
              </a:ext>
            </a:extLst>
          </p:cNvPr>
          <p:cNvSpPr>
            <a:spLocks noGrp="1"/>
          </p:cNvSpPr>
          <p:nvPr>
            <p:ph type="subTitle" idx="1" hasCustomPrompt="1"/>
          </p:nvPr>
        </p:nvSpPr>
        <p:spPr>
          <a:xfrm>
            <a:off x="7976914" y="4238046"/>
            <a:ext cx="3806919" cy="1741404"/>
          </a:xfrm>
        </p:spPr>
        <p:txBody>
          <a:bodyPr anchor="t">
            <a:normAutofit/>
          </a:bodyPr>
          <a:lstStyle>
            <a:lvl1pPr>
              <a:defRPr sz="1600" b="0"/>
            </a:lvl1pPr>
          </a:lstStyle>
          <a:p>
            <a:r>
              <a:rPr lang="en-US" sz="2000" dirty="0">
                <a:solidFill>
                  <a:schemeClr val="tx2"/>
                </a:solidFill>
              </a:rPr>
              <a:t>Click to add subtitle</a:t>
            </a:r>
          </a:p>
        </p:txBody>
      </p:sp>
      <p:sp>
        <p:nvSpPr>
          <p:cNvPr id="32" name="Rectangle 31">
            <a:extLst>
              <a:ext uri="{FF2B5EF4-FFF2-40B4-BE49-F238E27FC236}">
                <a16:creationId xmlns:a16="http://schemas.microsoft.com/office/drawing/2014/main" id="{247A5DB4-1ED7-4630-89AF-F1802E44EF89}"/>
              </a:ext>
            </a:extLst>
          </p:cNvPr>
          <p:cNvSpPr/>
          <p:nvPr userDrawn="1"/>
        </p:nvSpPr>
        <p:spPr>
          <a:xfrm>
            <a:off x="0" y="6144405"/>
            <a:ext cx="7534656"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6E5D4012-4107-490F-A369-EA7063242A98}"/>
              </a:ext>
            </a:extLst>
          </p:cNvPr>
          <p:cNvSpPr/>
          <p:nvPr userDrawn="1"/>
        </p:nvSpPr>
        <p:spPr>
          <a:xfrm>
            <a:off x="7585468" y="6167615"/>
            <a:ext cx="4603482"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795C79E2-9EA5-4713-B4AF-0E4572CFFA2F}"/>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274C09E2-06F0-4230-8DAD-A0DBF01F8603}"/>
              </a:ext>
            </a:extLst>
          </p:cNvPr>
          <p:cNvSpPr/>
          <p:nvPr userDrawn="1"/>
        </p:nvSpPr>
        <p:spPr>
          <a:xfrm>
            <a:off x="7521459"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Picture Placeholder 38">
            <a:extLst>
              <a:ext uri="{FF2B5EF4-FFF2-40B4-BE49-F238E27FC236}">
                <a16:creationId xmlns:a16="http://schemas.microsoft.com/office/drawing/2014/main" id="{AB2070F4-085F-4F8D-A1E8-A58E5F8F0687}"/>
              </a:ext>
            </a:extLst>
          </p:cNvPr>
          <p:cNvSpPr>
            <a:spLocks noGrp="1"/>
          </p:cNvSpPr>
          <p:nvPr>
            <p:ph type="pic" sz="quarter" idx="13" hasCustomPrompt="1"/>
          </p:nvPr>
        </p:nvSpPr>
        <p:spPr>
          <a:xfrm>
            <a:off x="1" y="1095509"/>
            <a:ext cx="7519932" cy="5016892"/>
          </a:xfrm>
        </p:spPr>
        <p:txBody>
          <a:bodyPr anchor="t"/>
          <a:lstStyle>
            <a:lvl1pPr algn="ctr">
              <a:defRPr/>
            </a:lvl1pPr>
          </a:lstStyle>
          <a:p>
            <a:r>
              <a:rPr lang="en-US" dirty="0"/>
              <a:t>Click to add photo</a:t>
            </a:r>
          </a:p>
        </p:txBody>
      </p:sp>
    </p:spTree>
    <p:extLst>
      <p:ext uri="{BB962C8B-B14F-4D97-AF65-F5344CB8AC3E}">
        <p14:creationId xmlns:p14="http://schemas.microsoft.com/office/powerpoint/2010/main" val="3640490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DEBA854-A26D-41C5-9D40-DF6B49ACB136}"/>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0995BFA7-EB65-4E20-A693-324FEF74D3A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6A9E9218-0397-4231-81F4-03972AB6A3DD}"/>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81905177-1789-44BB-950A-7018653E6466}"/>
              </a:ext>
            </a:extLst>
          </p:cNvPr>
          <p:cNvSpPr>
            <a:spLocks noGrp="1"/>
          </p:cNvSpPr>
          <p:nvPr>
            <p:ph type="title" hasCustomPrompt="1"/>
          </p:nvPr>
        </p:nvSpPr>
        <p:spPr>
          <a:xfrm>
            <a:off x="1535371" y="1044054"/>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16" name="Rectangle 15">
            <a:extLst>
              <a:ext uri="{FF2B5EF4-FFF2-40B4-BE49-F238E27FC236}">
                <a16:creationId xmlns:a16="http://schemas.microsoft.com/office/drawing/2014/main" id="{AF2F4B8C-C655-4441-A7FF-616EF634E6E1}"/>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F89301A4-3CA9-4D0E-944E-1BE5921FA0B3}"/>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ooter Placeholder 4">
            <a:extLst>
              <a:ext uri="{FF2B5EF4-FFF2-40B4-BE49-F238E27FC236}">
                <a16:creationId xmlns:a16="http://schemas.microsoft.com/office/drawing/2014/main" id="{A9C29C55-D1EC-4DD4-BA5B-11E4AB1578D7}"/>
              </a:ext>
            </a:extLst>
          </p:cNvPr>
          <p:cNvSpPr>
            <a:spLocks noGrp="1"/>
          </p:cNvSpPr>
          <p:nvPr>
            <p:ph type="ftr" sz="quarter" idx="11"/>
          </p:nvPr>
        </p:nvSpPr>
        <p:spPr>
          <a:xfrm>
            <a:off x="1535371" y="6309360"/>
            <a:ext cx="5732061" cy="457200"/>
          </a:xfrm>
        </p:spPr>
        <p:txBody>
          <a:bodyPr/>
          <a:lstStyle/>
          <a:p>
            <a:r>
              <a:rPr lang="en-US"/>
              <a:t>Pedal &amp; Explore</a:t>
            </a:r>
            <a:endParaRPr lang="en-US" dirty="0"/>
          </a:p>
        </p:txBody>
      </p:sp>
      <p:sp>
        <p:nvSpPr>
          <p:cNvPr id="20" name="Date Placeholder 3">
            <a:extLst>
              <a:ext uri="{FF2B5EF4-FFF2-40B4-BE49-F238E27FC236}">
                <a16:creationId xmlns:a16="http://schemas.microsoft.com/office/drawing/2014/main" id="{C31C8C6B-3212-41F0-A8A1-4A6A700AFB9D}"/>
              </a:ext>
            </a:extLst>
          </p:cNvPr>
          <p:cNvSpPr>
            <a:spLocks noGrp="1"/>
          </p:cNvSpPr>
          <p:nvPr>
            <p:ph type="dt" sz="half" idx="10"/>
          </p:nvPr>
        </p:nvSpPr>
        <p:spPr>
          <a:xfrm>
            <a:off x="8202168" y="6309360"/>
            <a:ext cx="2148840" cy="457200"/>
          </a:xfrm>
        </p:spPr>
        <p:txBody>
          <a:bodyPr/>
          <a:lstStyle/>
          <a:p>
            <a:fld id="{0C99362F-5E90-491D-960A-E2C44B46E709}" type="datetime1">
              <a:rPr lang="en-US" smtClean="0"/>
              <a:t>1/26/2024</a:t>
            </a:fld>
            <a:endParaRPr lang="en-US" dirty="0"/>
          </a:p>
        </p:txBody>
      </p:sp>
      <p:sp>
        <p:nvSpPr>
          <p:cNvPr id="21" name="Slide Number Placeholder 5">
            <a:extLst>
              <a:ext uri="{FF2B5EF4-FFF2-40B4-BE49-F238E27FC236}">
                <a16:creationId xmlns:a16="http://schemas.microsoft.com/office/drawing/2014/main" id="{67357410-255F-470C-AD92-44B15997A771}"/>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60435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2DF88512-9E62-4695-B350-39488566A1F7}"/>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18CD596D-95F4-4C5C-A0E7-86D747FE70B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7553E9F-DCBF-4BEE-A261-5AA97361A0E0}"/>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949B0EB0-AEBA-44ED-BC77-4188C7486144}"/>
              </a:ext>
            </a:extLst>
          </p:cNvPr>
          <p:cNvSpPr>
            <a:spLocks noGrp="1"/>
          </p:cNvSpPr>
          <p:nvPr>
            <p:ph type="title" hasCustomPrompt="1"/>
          </p:nvPr>
        </p:nvSpPr>
        <p:spPr>
          <a:xfrm>
            <a:off x="1535371" y="1044054"/>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10" name="Rectangle 9">
            <a:extLst>
              <a:ext uri="{FF2B5EF4-FFF2-40B4-BE49-F238E27FC236}">
                <a16:creationId xmlns:a16="http://schemas.microsoft.com/office/drawing/2014/main" id="{7278DD10-67BC-4E87-A788-A45C6093F5F8}"/>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16769F5-486B-4B48-A543-2C70359DF66E}"/>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ooter Placeholder 4">
            <a:extLst>
              <a:ext uri="{FF2B5EF4-FFF2-40B4-BE49-F238E27FC236}">
                <a16:creationId xmlns:a16="http://schemas.microsoft.com/office/drawing/2014/main" id="{B47BB165-F380-48C4-B95B-C09C91893B2D}"/>
              </a:ext>
            </a:extLst>
          </p:cNvPr>
          <p:cNvSpPr>
            <a:spLocks noGrp="1"/>
          </p:cNvSpPr>
          <p:nvPr>
            <p:ph type="ftr" sz="quarter" idx="11"/>
          </p:nvPr>
        </p:nvSpPr>
        <p:spPr>
          <a:xfrm>
            <a:off x="1535371" y="6309360"/>
            <a:ext cx="5732061" cy="457200"/>
          </a:xfrm>
        </p:spPr>
        <p:txBody>
          <a:bodyPr/>
          <a:lstStyle/>
          <a:p>
            <a:r>
              <a:rPr lang="en-US"/>
              <a:t>Pedal &amp; Explore</a:t>
            </a:r>
            <a:endParaRPr lang="en-US" dirty="0"/>
          </a:p>
        </p:txBody>
      </p:sp>
      <p:sp>
        <p:nvSpPr>
          <p:cNvPr id="13" name="Date Placeholder 3">
            <a:extLst>
              <a:ext uri="{FF2B5EF4-FFF2-40B4-BE49-F238E27FC236}">
                <a16:creationId xmlns:a16="http://schemas.microsoft.com/office/drawing/2014/main" id="{49ADD171-0134-4347-A2D8-0B9D7634F1B2}"/>
              </a:ext>
            </a:extLst>
          </p:cNvPr>
          <p:cNvSpPr>
            <a:spLocks noGrp="1"/>
          </p:cNvSpPr>
          <p:nvPr>
            <p:ph type="dt" sz="half" idx="10"/>
          </p:nvPr>
        </p:nvSpPr>
        <p:spPr>
          <a:xfrm>
            <a:off x="8202168" y="6309360"/>
            <a:ext cx="2148840" cy="457200"/>
          </a:xfrm>
        </p:spPr>
        <p:txBody>
          <a:bodyPr/>
          <a:lstStyle/>
          <a:p>
            <a:fld id="{E2115F24-BC93-4173-AD15-2C617109C1F6}" type="datetime1">
              <a:rPr lang="en-US" smtClean="0"/>
              <a:t>1/26/2024</a:t>
            </a:fld>
            <a:endParaRPr lang="en-US" dirty="0"/>
          </a:p>
        </p:txBody>
      </p:sp>
      <p:sp>
        <p:nvSpPr>
          <p:cNvPr id="14" name="Slide Number Placeholder 5">
            <a:extLst>
              <a:ext uri="{FF2B5EF4-FFF2-40B4-BE49-F238E27FC236}">
                <a16:creationId xmlns:a16="http://schemas.microsoft.com/office/drawing/2014/main" id="{F0805E9B-6657-4167-BD79-CAC59C0D841D}"/>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684561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A8A107B-E23F-4793-95B4-335240DB97AF}"/>
              </a:ext>
              <a:ext uri="{C183D7F6-B498-43B3-948B-1728B52AA6E4}">
                <adec:decorative xmlns:adec="http://schemas.microsoft.com/office/drawing/2017/decorative" val="1"/>
              </a:ext>
            </a:extLst>
          </p:cNvPr>
          <p:cNvSpPr/>
          <p:nvPr userDrawn="1"/>
        </p:nvSpPr>
        <p:spPr>
          <a:xfrm>
            <a:off x="4551118"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B7568F3C-8CA8-489A-9870-E2C458355CCA}"/>
              </a:ext>
            </a:extLst>
          </p:cNvPr>
          <p:cNvSpPr>
            <a:spLocks noGrp="1"/>
          </p:cNvSpPr>
          <p:nvPr>
            <p:ph type="pic" sz="quarter" idx="13" hasCustomPrompt="1"/>
          </p:nvPr>
        </p:nvSpPr>
        <p:spPr>
          <a:xfrm>
            <a:off x="0" y="0"/>
            <a:ext cx="12192000" cy="6858000"/>
          </a:xfrm>
          <a:custGeom>
            <a:avLst/>
            <a:gdLst>
              <a:gd name="connsiteX0" fmla="*/ 4615126 w 12192000"/>
              <a:gd name="connsiteY0" fmla="*/ 0 h 6858000"/>
              <a:gd name="connsiteX1" fmla="*/ 12192000 w 12192000"/>
              <a:gd name="connsiteY1" fmla="*/ 0 h 6858000"/>
              <a:gd name="connsiteX2" fmla="*/ 12192000 w 12192000"/>
              <a:gd name="connsiteY2" fmla="*/ 6858000 h 6858000"/>
              <a:gd name="connsiteX3" fmla="*/ 4615126 w 12192000"/>
              <a:gd name="connsiteY3" fmla="*/ 6858000 h 6858000"/>
              <a:gd name="connsiteX4" fmla="*/ 0 w 12192000"/>
              <a:gd name="connsiteY4" fmla="*/ 0 h 6858000"/>
              <a:gd name="connsiteX5" fmla="*/ 4551118 w 12192000"/>
              <a:gd name="connsiteY5" fmla="*/ 0 h 6858000"/>
              <a:gd name="connsiteX6" fmla="*/ 4551118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4615126" y="0"/>
                </a:moveTo>
                <a:lnTo>
                  <a:pt x="12192000" y="0"/>
                </a:lnTo>
                <a:lnTo>
                  <a:pt x="12192000" y="6858000"/>
                </a:lnTo>
                <a:lnTo>
                  <a:pt x="4615126" y="6858000"/>
                </a:lnTo>
                <a:close/>
                <a:moveTo>
                  <a:pt x="0" y="0"/>
                </a:moveTo>
                <a:lnTo>
                  <a:pt x="4551118" y="0"/>
                </a:lnTo>
                <a:lnTo>
                  <a:pt x="4551118" y="6858000"/>
                </a:lnTo>
                <a:lnTo>
                  <a:pt x="0" y="6858000"/>
                </a:lnTo>
                <a:close/>
              </a:path>
            </a:pathLst>
          </a:custGeom>
        </p:spPr>
        <p:txBody>
          <a:bodyPr wrap="square" anchor="t">
            <a:noAutofit/>
          </a:bodyPr>
          <a:lstStyle>
            <a:lvl1pPr algn="ctr">
              <a:defRPr/>
            </a:lvl1pPr>
          </a:lstStyle>
          <a:p>
            <a:r>
              <a:rPr lang="en-US" dirty="0"/>
              <a:t>Click to add photo</a:t>
            </a:r>
          </a:p>
        </p:txBody>
      </p:sp>
      <p:sp>
        <p:nvSpPr>
          <p:cNvPr id="2" name="Title 1">
            <a:extLst>
              <a:ext uri="{FF2B5EF4-FFF2-40B4-BE49-F238E27FC236}">
                <a16:creationId xmlns:a16="http://schemas.microsoft.com/office/drawing/2014/main" id="{CE2C14E8-F37D-4BEA-9D62-5E707EDF0D44}"/>
              </a:ext>
            </a:extLst>
          </p:cNvPr>
          <p:cNvSpPr>
            <a:spLocks noGrp="1"/>
          </p:cNvSpPr>
          <p:nvPr>
            <p:ph type="title" hasCustomPrompt="1"/>
          </p:nvPr>
        </p:nvSpPr>
        <p:spPr>
          <a:xfrm>
            <a:off x="-1725" y="1095508"/>
            <a:ext cx="4606535" cy="3936931"/>
          </a:xfrm>
          <a:solidFill>
            <a:schemeClr val="tx2"/>
          </a:solidFill>
        </p:spPr>
        <p:txBody>
          <a:bodyPr rIns="365760" anchor="b"/>
          <a:lstStyle>
            <a:lvl1pPr marL="365760">
              <a:lnSpc>
                <a:spcPct val="100000"/>
              </a:lnSpc>
              <a:spcBef>
                <a:spcPts val="1000"/>
              </a:spcBef>
              <a:defRPr sz="3600">
                <a:solidFill>
                  <a:schemeClr val="bg1"/>
                </a:solidFill>
              </a:defRPr>
            </a:lvl1pPr>
          </a:lstStyle>
          <a:p>
            <a:r>
              <a:rPr lang="en-US" dirty="0"/>
              <a:t>CLICK TO EDIT MASTER TITLE STYLE</a:t>
            </a:r>
          </a:p>
        </p:txBody>
      </p:sp>
      <p:sp>
        <p:nvSpPr>
          <p:cNvPr id="5" name="Text Placeholder 4">
            <a:extLst>
              <a:ext uri="{FF2B5EF4-FFF2-40B4-BE49-F238E27FC236}">
                <a16:creationId xmlns:a16="http://schemas.microsoft.com/office/drawing/2014/main" id="{D1784D33-9C88-49E6-8F90-05148C5496F5}"/>
              </a:ext>
            </a:extLst>
          </p:cNvPr>
          <p:cNvSpPr>
            <a:spLocks noGrp="1"/>
          </p:cNvSpPr>
          <p:nvPr>
            <p:ph type="body" sz="quarter" idx="14"/>
          </p:nvPr>
        </p:nvSpPr>
        <p:spPr>
          <a:xfrm>
            <a:off x="-1726" y="5032439"/>
            <a:ext cx="4606535" cy="1079962"/>
          </a:xfrm>
          <a:solidFill>
            <a:schemeClr val="tx2"/>
          </a:solidFill>
        </p:spPr>
        <p:txBody>
          <a:bodyPr anchor="ctr"/>
          <a:lstStyle>
            <a:lvl1pPr marL="365760">
              <a:spcBef>
                <a:spcPts val="1000"/>
              </a:spcBef>
              <a:defRPr sz="1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24" name="Footer Placeholder 4">
            <a:extLst>
              <a:ext uri="{FF2B5EF4-FFF2-40B4-BE49-F238E27FC236}">
                <a16:creationId xmlns:a16="http://schemas.microsoft.com/office/drawing/2014/main" id="{5CD820E0-0083-439B-A9DE-C3DEA1DEA851}"/>
              </a:ext>
            </a:extLst>
          </p:cNvPr>
          <p:cNvSpPr>
            <a:spLocks noGrp="1"/>
          </p:cNvSpPr>
          <p:nvPr>
            <p:ph type="ftr" sz="quarter" idx="11"/>
          </p:nvPr>
        </p:nvSpPr>
        <p:spPr>
          <a:xfrm>
            <a:off x="855388" y="6309360"/>
            <a:ext cx="6007691" cy="457200"/>
          </a:xfrm>
        </p:spPr>
        <p:txBody>
          <a:bodyPr/>
          <a:lstStyle>
            <a:lvl1pPr>
              <a:defRPr>
                <a:solidFill>
                  <a:schemeClr val="bg1"/>
                </a:solidFill>
                <a:effectLst>
                  <a:outerShdw blurRad="38100" dist="38100" dir="2700000" algn="tl">
                    <a:srgbClr val="000000">
                      <a:alpha val="43137"/>
                    </a:srgbClr>
                  </a:outerShdw>
                </a:effectLst>
              </a:defRPr>
            </a:lvl1pPr>
          </a:lstStyle>
          <a:p>
            <a:r>
              <a:rPr lang="en-US"/>
              <a:t>Pedal &amp; Explore</a:t>
            </a:r>
            <a:endParaRPr lang="en-US" dirty="0"/>
          </a:p>
        </p:txBody>
      </p:sp>
      <p:sp>
        <p:nvSpPr>
          <p:cNvPr id="26" name="Date Placeholder 3">
            <a:extLst>
              <a:ext uri="{FF2B5EF4-FFF2-40B4-BE49-F238E27FC236}">
                <a16:creationId xmlns:a16="http://schemas.microsoft.com/office/drawing/2014/main" id="{D8A8D931-E01B-43C0-806F-2413BF5938FC}"/>
              </a:ext>
            </a:extLst>
          </p:cNvPr>
          <p:cNvSpPr>
            <a:spLocks noGrp="1"/>
          </p:cNvSpPr>
          <p:nvPr>
            <p:ph type="dt" sz="half" idx="10"/>
          </p:nvPr>
        </p:nvSpPr>
        <p:spPr>
          <a:xfrm>
            <a:off x="8197353" y="6309360"/>
            <a:ext cx="2151134" cy="457200"/>
          </a:xfrm>
        </p:spPr>
        <p:txBody>
          <a:bodyPr/>
          <a:lstStyle>
            <a:lvl1pPr>
              <a:defRPr>
                <a:solidFill>
                  <a:schemeClr val="bg1"/>
                </a:solidFill>
                <a:effectLst>
                  <a:outerShdw blurRad="38100" dist="38100" dir="2700000" algn="tl">
                    <a:srgbClr val="000000">
                      <a:alpha val="43137"/>
                    </a:srgbClr>
                  </a:outerShdw>
                </a:effectLst>
              </a:defRPr>
            </a:lvl1pPr>
          </a:lstStyle>
          <a:p>
            <a:fld id="{0CCE2B86-3EB0-43BC-84F6-A0662FCD9339}" type="datetime1">
              <a:rPr lang="en-US" smtClean="0"/>
              <a:t>1/26/2024</a:t>
            </a:fld>
            <a:endParaRPr lang="en-US" dirty="0"/>
          </a:p>
        </p:txBody>
      </p:sp>
      <p:sp>
        <p:nvSpPr>
          <p:cNvPr id="27" name="Slide Number Placeholder 6">
            <a:extLst>
              <a:ext uri="{FF2B5EF4-FFF2-40B4-BE49-F238E27FC236}">
                <a16:creationId xmlns:a16="http://schemas.microsoft.com/office/drawing/2014/main" id="{0F3F4E6D-F4D2-430F-A2C3-3C037D778F4B}"/>
              </a:ext>
            </a:extLst>
          </p:cNvPr>
          <p:cNvSpPr>
            <a:spLocks noGrp="1"/>
          </p:cNvSpPr>
          <p:nvPr>
            <p:ph type="sldNum" sz="quarter" idx="12"/>
          </p:nvPr>
        </p:nvSpPr>
        <p:spPr>
          <a:xfrm>
            <a:off x="10569202" y="6309360"/>
            <a:ext cx="979879" cy="457200"/>
          </a:xfrm>
        </p:spPr>
        <p:txBody>
          <a:bodyPr/>
          <a:lstStyle>
            <a:lvl1pPr>
              <a:defRPr>
                <a:solidFill>
                  <a:schemeClr val="bg1"/>
                </a:solidFill>
                <a:effectLst>
                  <a:outerShdw blurRad="38100" dist="38100" dir="2700000" algn="tl">
                    <a:srgbClr val="000000">
                      <a:alpha val="43137"/>
                    </a:srgbClr>
                  </a:outerShdw>
                </a:effectLs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747931588"/>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9F91A3C-7ABB-4E5E-B04F-29DB072AE13C}"/>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9EB9AABE-3FBC-4E64-8672-D073D4A3F41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38FF13AE-FEBF-40A1-A799-6EB275CBBCB5}"/>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1">
            <a:extLst>
              <a:ext uri="{FF2B5EF4-FFF2-40B4-BE49-F238E27FC236}">
                <a16:creationId xmlns:a16="http://schemas.microsoft.com/office/drawing/2014/main" id="{EACBDB11-07EC-4982-BBFA-8EECF50C7B93}"/>
              </a:ext>
            </a:extLst>
          </p:cNvPr>
          <p:cNvSpPr>
            <a:spLocks noGrp="1"/>
          </p:cNvSpPr>
          <p:nvPr>
            <p:ph type="title" hasCustomPrompt="1"/>
          </p:nvPr>
        </p:nvSpPr>
        <p:spPr>
          <a:xfrm>
            <a:off x="1535372" y="4872251"/>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30" name="Rectangle 29">
            <a:extLst>
              <a:ext uri="{FF2B5EF4-FFF2-40B4-BE49-F238E27FC236}">
                <a16:creationId xmlns:a16="http://schemas.microsoft.com/office/drawing/2014/main" id="{67B21770-EBB9-4C73-BE13-26901F3CC9F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4172AFA4-5141-4F0F-B9F6-0BE3ADBED218}"/>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ooter Placeholder 4">
            <a:extLst>
              <a:ext uri="{FF2B5EF4-FFF2-40B4-BE49-F238E27FC236}">
                <a16:creationId xmlns:a16="http://schemas.microsoft.com/office/drawing/2014/main" id="{41DE758B-03CF-48F8-BCBE-AD97B70428DF}"/>
              </a:ext>
            </a:extLst>
          </p:cNvPr>
          <p:cNvSpPr>
            <a:spLocks noGrp="1"/>
          </p:cNvSpPr>
          <p:nvPr>
            <p:ph type="ftr" sz="quarter" idx="11"/>
          </p:nvPr>
        </p:nvSpPr>
        <p:spPr>
          <a:xfrm>
            <a:off x="1535372" y="6309360"/>
            <a:ext cx="4946592" cy="457200"/>
          </a:xfrm>
        </p:spPr>
        <p:txBody>
          <a:bodyPr/>
          <a:lstStyle/>
          <a:p>
            <a:r>
              <a:rPr lang="en-US"/>
              <a:t>Pedal &amp; Explore</a:t>
            </a:r>
            <a:endParaRPr lang="en-US" dirty="0"/>
          </a:p>
        </p:txBody>
      </p:sp>
      <p:sp>
        <p:nvSpPr>
          <p:cNvPr id="34" name="Date Placeholder 3">
            <a:extLst>
              <a:ext uri="{FF2B5EF4-FFF2-40B4-BE49-F238E27FC236}">
                <a16:creationId xmlns:a16="http://schemas.microsoft.com/office/drawing/2014/main" id="{1640606E-041A-4385-96D7-3C6E775E3FA4}"/>
              </a:ext>
            </a:extLst>
          </p:cNvPr>
          <p:cNvSpPr>
            <a:spLocks noGrp="1"/>
          </p:cNvSpPr>
          <p:nvPr>
            <p:ph type="dt" sz="half" idx="10"/>
          </p:nvPr>
        </p:nvSpPr>
        <p:spPr>
          <a:xfrm>
            <a:off x="8202168" y="6309360"/>
            <a:ext cx="2148840" cy="457200"/>
          </a:xfrm>
        </p:spPr>
        <p:txBody>
          <a:bodyPr/>
          <a:lstStyle/>
          <a:p>
            <a:fld id="{ADCE57E3-E6F7-41B1-BA3D-3743F9EA8E54}" type="datetime1">
              <a:rPr lang="en-US" smtClean="0"/>
              <a:t>1/26/2024</a:t>
            </a:fld>
            <a:endParaRPr lang="en-US" dirty="0"/>
          </a:p>
        </p:txBody>
      </p:sp>
      <p:sp>
        <p:nvSpPr>
          <p:cNvPr id="35" name="Slide Number Placeholder 5">
            <a:extLst>
              <a:ext uri="{FF2B5EF4-FFF2-40B4-BE49-F238E27FC236}">
                <a16:creationId xmlns:a16="http://schemas.microsoft.com/office/drawing/2014/main" id="{35844B60-1EF6-4A90-9030-B5043BCD058B}"/>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
        <p:nvSpPr>
          <p:cNvPr id="24" name="Picture Placeholder 11">
            <a:extLst>
              <a:ext uri="{FF2B5EF4-FFF2-40B4-BE49-F238E27FC236}">
                <a16:creationId xmlns:a16="http://schemas.microsoft.com/office/drawing/2014/main" id="{F0EE079C-10D4-4C0C-8F48-80E71610057B}"/>
              </a:ext>
            </a:extLst>
          </p:cNvPr>
          <p:cNvSpPr>
            <a:spLocks noGrp="1"/>
          </p:cNvSpPr>
          <p:nvPr>
            <p:ph type="pic" sz="quarter" idx="14"/>
          </p:nvPr>
        </p:nvSpPr>
        <p:spPr>
          <a:xfrm>
            <a:off x="1791431" y="908329"/>
            <a:ext cx="2029968" cy="2029968"/>
          </a:xfrm>
          <a:prstGeom prst="rect">
            <a:avLst/>
          </a:prstGeom>
        </p:spPr>
        <p:txBody>
          <a:bodyPr/>
          <a:lstStyle>
            <a:lvl1pPr algn="ctr">
              <a:defRPr/>
            </a:lvl1pPr>
          </a:lstStyle>
          <a:p>
            <a:r>
              <a:rPr lang="en-US"/>
              <a:t>Click icon to add picture</a:t>
            </a:r>
          </a:p>
        </p:txBody>
      </p:sp>
      <p:sp>
        <p:nvSpPr>
          <p:cNvPr id="25" name="Picture Placeholder 11">
            <a:extLst>
              <a:ext uri="{FF2B5EF4-FFF2-40B4-BE49-F238E27FC236}">
                <a16:creationId xmlns:a16="http://schemas.microsoft.com/office/drawing/2014/main" id="{EF9D7489-BAB3-49B7-B83B-9F6131DC9D62}"/>
              </a:ext>
            </a:extLst>
          </p:cNvPr>
          <p:cNvSpPr>
            <a:spLocks noGrp="1"/>
          </p:cNvSpPr>
          <p:nvPr>
            <p:ph type="pic" sz="quarter" idx="15"/>
          </p:nvPr>
        </p:nvSpPr>
        <p:spPr>
          <a:xfrm>
            <a:off x="4334461" y="908329"/>
            <a:ext cx="2029968" cy="2029968"/>
          </a:xfrm>
          <a:prstGeom prst="rect">
            <a:avLst/>
          </a:prstGeom>
        </p:spPr>
        <p:txBody>
          <a:bodyPr/>
          <a:lstStyle>
            <a:lvl1pPr algn="ctr">
              <a:defRPr/>
            </a:lvl1pPr>
          </a:lstStyle>
          <a:p>
            <a:r>
              <a:rPr lang="en-US"/>
              <a:t>Click icon to add picture</a:t>
            </a:r>
            <a:endParaRPr lang="en-US" dirty="0"/>
          </a:p>
        </p:txBody>
      </p:sp>
      <p:sp>
        <p:nvSpPr>
          <p:cNvPr id="26" name="Picture Placeholder 11">
            <a:extLst>
              <a:ext uri="{FF2B5EF4-FFF2-40B4-BE49-F238E27FC236}">
                <a16:creationId xmlns:a16="http://schemas.microsoft.com/office/drawing/2014/main" id="{BC0EEF5C-B219-4286-B517-426EDF4EAF50}"/>
              </a:ext>
            </a:extLst>
          </p:cNvPr>
          <p:cNvSpPr>
            <a:spLocks noGrp="1"/>
          </p:cNvSpPr>
          <p:nvPr>
            <p:ph type="pic" sz="quarter" idx="16"/>
          </p:nvPr>
        </p:nvSpPr>
        <p:spPr>
          <a:xfrm>
            <a:off x="6877491" y="908329"/>
            <a:ext cx="2029968" cy="2029968"/>
          </a:xfrm>
          <a:prstGeom prst="rect">
            <a:avLst/>
          </a:prstGeom>
        </p:spPr>
        <p:txBody>
          <a:bodyPr/>
          <a:lstStyle>
            <a:lvl1pPr algn="ctr">
              <a:defRPr/>
            </a:lvl1pPr>
          </a:lstStyle>
          <a:p>
            <a:r>
              <a:rPr lang="en-US"/>
              <a:t>Click icon to add picture</a:t>
            </a:r>
          </a:p>
        </p:txBody>
      </p:sp>
      <p:sp>
        <p:nvSpPr>
          <p:cNvPr id="32" name="Picture Placeholder 11">
            <a:extLst>
              <a:ext uri="{FF2B5EF4-FFF2-40B4-BE49-F238E27FC236}">
                <a16:creationId xmlns:a16="http://schemas.microsoft.com/office/drawing/2014/main" id="{66462103-08B6-4C6F-88CC-03FF546261B3}"/>
              </a:ext>
            </a:extLst>
          </p:cNvPr>
          <p:cNvSpPr>
            <a:spLocks noGrp="1"/>
          </p:cNvSpPr>
          <p:nvPr>
            <p:ph type="pic" sz="quarter" idx="17"/>
          </p:nvPr>
        </p:nvSpPr>
        <p:spPr>
          <a:xfrm>
            <a:off x="9420521" y="908329"/>
            <a:ext cx="2029968" cy="2029968"/>
          </a:xfrm>
          <a:prstGeom prst="rect">
            <a:avLst/>
          </a:prstGeom>
        </p:spPr>
        <p:txBody>
          <a:bodyPr/>
          <a:lstStyle>
            <a:lvl1pPr algn="ctr">
              <a:defRPr/>
            </a:lvl1pPr>
          </a:lstStyle>
          <a:p>
            <a:r>
              <a:rPr lang="en-US"/>
              <a:t>Click icon to add picture</a:t>
            </a:r>
            <a:endParaRPr lang="en-US" dirty="0"/>
          </a:p>
        </p:txBody>
      </p:sp>
      <p:sp>
        <p:nvSpPr>
          <p:cNvPr id="36" name="Text Placeholder 20">
            <a:extLst>
              <a:ext uri="{FF2B5EF4-FFF2-40B4-BE49-F238E27FC236}">
                <a16:creationId xmlns:a16="http://schemas.microsoft.com/office/drawing/2014/main" id="{278BA700-11E2-4D8A-A0C6-7CE3C00EC78A}"/>
              </a:ext>
            </a:extLst>
          </p:cNvPr>
          <p:cNvSpPr>
            <a:spLocks noGrp="1"/>
          </p:cNvSpPr>
          <p:nvPr>
            <p:ph type="body" sz="quarter" idx="18" hasCustomPrompt="1"/>
          </p:nvPr>
        </p:nvSpPr>
        <p:spPr>
          <a:xfrm>
            <a:off x="179143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37" name="Text Placeholder 22">
            <a:extLst>
              <a:ext uri="{FF2B5EF4-FFF2-40B4-BE49-F238E27FC236}">
                <a16:creationId xmlns:a16="http://schemas.microsoft.com/office/drawing/2014/main" id="{F5914669-6EB5-485E-AB8B-3A2E4F171886}"/>
              </a:ext>
            </a:extLst>
          </p:cNvPr>
          <p:cNvSpPr>
            <a:spLocks noGrp="1"/>
          </p:cNvSpPr>
          <p:nvPr>
            <p:ph type="body" sz="quarter" idx="19" hasCustomPrompt="1"/>
          </p:nvPr>
        </p:nvSpPr>
        <p:spPr>
          <a:xfrm>
            <a:off x="1791431" y="3365169"/>
            <a:ext cx="2029968" cy="274320"/>
          </a:xfrm>
        </p:spPr>
        <p:txBody>
          <a:bodyPr anchor="ctr">
            <a:noAutofit/>
          </a:bodyPr>
          <a:lstStyle>
            <a:lvl1pPr marL="0" indent="0" algn="ctr">
              <a:lnSpc>
                <a:spcPct val="100000"/>
              </a:lnSpc>
              <a:spcBef>
                <a:spcPts val="0"/>
              </a:spcBef>
              <a:spcAft>
                <a:spcPts val="0"/>
              </a:spcAft>
              <a:buNone/>
              <a:defRPr lang="en-US" sz="1600" b="0" kern="1200" spc="20" dirty="0">
                <a:solidFill>
                  <a:schemeClr val="tx1"/>
                </a:solidFill>
                <a:latin typeface="+mn-lt"/>
                <a:ea typeface="+mn-ea"/>
                <a:cs typeface="+mn-cs"/>
              </a:defRPr>
            </a:lvl1pPr>
          </a:lstStyle>
          <a:p>
            <a:pPr lvl="0"/>
            <a:r>
              <a:rPr lang="en-US" dirty="0"/>
              <a:t>Title</a:t>
            </a:r>
          </a:p>
        </p:txBody>
      </p:sp>
      <p:sp>
        <p:nvSpPr>
          <p:cNvPr id="38" name="Text Placeholder 20">
            <a:extLst>
              <a:ext uri="{FF2B5EF4-FFF2-40B4-BE49-F238E27FC236}">
                <a16:creationId xmlns:a16="http://schemas.microsoft.com/office/drawing/2014/main" id="{59BCC58C-2434-490A-8749-D8311B9025F8}"/>
              </a:ext>
            </a:extLst>
          </p:cNvPr>
          <p:cNvSpPr>
            <a:spLocks noGrp="1"/>
          </p:cNvSpPr>
          <p:nvPr>
            <p:ph type="body" sz="quarter" idx="20" hasCustomPrompt="1"/>
          </p:nvPr>
        </p:nvSpPr>
        <p:spPr>
          <a:xfrm>
            <a:off x="433446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39" name="Text Placeholder 22">
            <a:extLst>
              <a:ext uri="{FF2B5EF4-FFF2-40B4-BE49-F238E27FC236}">
                <a16:creationId xmlns:a16="http://schemas.microsoft.com/office/drawing/2014/main" id="{8FD90DAF-BAFA-4B9E-A682-AD69AEC3ABF0}"/>
              </a:ext>
            </a:extLst>
          </p:cNvPr>
          <p:cNvSpPr>
            <a:spLocks noGrp="1"/>
          </p:cNvSpPr>
          <p:nvPr>
            <p:ph type="body" sz="quarter" idx="21" hasCustomPrompt="1"/>
          </p:nvPr>
        </p:nvSpPr>
        <p:spPr>
          <a:xfrm>
            <a:off x="4334461" y="3365169"/>
            <a:ext cx="2029968" cy="274320"/>
          </a:xfrm>
        </p:spPr>
        <p:txBody>
          <a:bodyPr anchor="ctr">
            <a:noAutofit/>
          </a:bodyPr>
          <a:lstStyle>
            <a:lvl1pPr marL="0" indent="0" algn="ctr">
              <a:lnSpc>
                <a:spcPct val="100000"/>
              </a:lnSpc>
              <a:spcBef>
                <a:spcPts val="0"/>
              </a:spcBef>
              <a:spcAft>
                <a:spcPts val="672"/>
              </a:spcAft>
              <a:buNone/>
              <a:defRPr lang="en-US" sz="1600" b="0" kern="1200" spc="20" baseline="0" dirty="0">
                <a:solidFill>
                  <a:schemeClr val="tx1"/>
                </a:solidFill>
                <a:latin typeface="+mn-lt"/>
                <a:ea typeface="+mn-ea"/>
                <a:cs typeface="+mn-cs"/>
              </a:defRPr>
            </a:lvl1pPr>
          </a:lstStyle>
          <a:p>
            <a:pPr lvl="0"/>
            <a:r>
              <a:rPr lang="en-US" dirty="0"/>
              <a:t>Title</a:t>
            </a:r>
          </a:p>
        </p:txBody>
      </p:sp>
      <p:sp>
        <p:nvSpPr>
          <p:cNvPr id="40" name="Text Placeholder 20">
            <a:extLst>
              <a:ext uri="{FF2B5EF4-FFF2-40B4-BE49-F238E27FC236}">
                <a16:creationId xmlns:a16="http://schemas.microsoft.com/office/drawing/2014/main" id="{5E3B0A9D-DD75-43E3-A689-283E65DF3F6D}"/>
              </a:ext>
            </a:extLst>
          </p:cNvPr>
          <p:cNvSpPr>
            <a:spLocks noGrp="1"/>
          </p:cNvSpPr>
          <p:nvPr>
            <p:ph type="body" sz="quarter" idx="22" hasCustomPrompt="1"/>
          </p:nvPr>
        </p:nvSpPr>
        <p:spPr>
          <a:xfrm>
            <a:off x="687749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41" name="Text Placeholder 22">
            <a:extLst>
              <a:ext uri="{FF2B5EF4-FFF2-40B4-BE49-F238E27FC236}">
                <a16:creationId xmlns:a16="http://schemas.microsoft.com/office/drawing/2014/main" id="{EA0EDFB3-D33B-471A-B50B-93FB68524152}"/>
              </a:ext>
            </a:extLst>
          </p:cNvPr>
          <p:cNvSpPr>
            <a:spLocks noGrp="1"/>
          </p:cNvSpPr>
          <p:nvPr>
            <p:ph type="body" sz="quarter" idx="23" hasCustomPrompt="1"/>
          </p:nvPr>
        </p:nvSpPr>
        <p:spPr>
          <a:xfrm>
            <a:off x="6877491" y="3365169"/>
            <a:ext cx="2029968" cy="274320"/>
          </a:xfrm>
        </p:spPr>
        <p:txBody>
          <a:bodyPr anchor="ctr">
            <a:noAutofit/>
          </a:bodyPr>
          <a:lstStyle>
            <a:lvl1pPr marL="0" indent="0" algn="ctr">
              <a:lnSpc>
                <a:spcPct val="100000"/>
              </a:lnSpc>
              <a:spcBef>
                <a:spcPts val="0"/>
              </a:spcBef>
              <a:spcAft>
                <a:spcPts val="672"/>
              </a:spcAft>
              <a:buNone/>
              <a:defRPr lang="en-US" sz="1600" b="0" kern="1200" spc="20" dirty="0">
                <a:solidFill>
                  <a:schemeClr val="tx1"/>
                </a:solidFill>
                <a:latin typeface="+mn-lt"/>
                <a:ea typeface="+mn-ea"/>
                <a:cs typeface="+mn-cs"/>
              </a:defRPr>
            </a:lvl1pPr>
          </a:lstStyle>
          <a:p>
            <a:pPr lvl="0"/>
            <a:r>
              <a:rPr lang="en-US" dirty="0"/>
              <a:t>Title</a:t>
            </a:r>
          </a:p>
        </p:txBody>
      </p:sp>
      <p:sp>
        <p:nvSpPr>
          <p:cNvPr id="42" name="Text Placeholder 20">
            <a:extLst>
              <a:ext uri="{FF2B5EF4-FFF2-40B4-BE49-F238E27FC236}">
                <a16:creationId xmlns:a16="http://schemas.microsoft.com/office/drawing/2014/main" id="{39A96C54-26D5-4B10-A345-F6C034F2E707}"/>
              </a:ext>
            </a:extLst>
          </p:cNvPr>
          <p:cNvSpPr>
            <a:spLocks noGrp="1"/>
          </p:cNvSpPr>
          <p:nvPr>
            <p:ph type="body" sz="quarter" idx="24" hasCustomPrompt="1"/>
          </p:nvPr>
        </p:nvSpPr>
        <p:spPr>
          <a:xfrm>
            <a:off x="942052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43" name="Text Placeholder 22">
            <a:extLst>
              <a:ext uri="{FF2B5EF4-FFF2-40B4-BE49-F238E27FC236}">
                <a16:creationId xmlns:a16="http://schemas.microsoft.com/office/drawing/2014/main" id="{4316B0AE-245F-4164-BF74-B514BA424CB5}"/>
              </a:ext>
            </a:extLst>
          </p:cNvPr>
          <p:cNvSpPr>
            <a:spLocks noGrp="1"/>
          </p:cNvSpPr>
          <p:nvPr>
            <p:ph type="body" sz="quarter" idx="25" hasCustomPrompt="1"/>
          </p:nvPr>
        </p:nvSpPr>
        <p:spPr>
          <a:xfrm>
            <a:off x="9420521" y="3365169"/>
            <a:ext cx="2029968" cy="274320"/>
          </a:xfrm>
        </p:spPr>
        <p:txBody>
          <a:bodyPr anchor="ctr">
            <a:noAutofit/>
          </a:bodyPr>
          <a:lstStyle>
            <a:lvl1pPr marL="0" indent="0" algn="ctr">
              <a:lnSpc>
                <a:spcPct val="100000"/>
              </a:lnSpc>
              <a:spcBef>
                <a:spcPts val="0"/>
              </a:spcBef>
              <a:spcAft>
                <a:spcPts val="672"/>
              </a:spcAft>
              <a:buNone/>
              <a:defRPr lang="en-US" sz="1600" b="0" kern="1200" spc="20" baseline="0" dirty="0">
                <a:solidFill>
                  <a:schemeClr val="tx1"/>
                </a:solidFill>
                <a:latin typeface="+mn-lt"/>
                <a:ea typeface="+mn-ea"/>
                <a:cs typeface="+mn-cs"/>
              </a:defRPr>
            </a:lvl1pPr>
          </a:lstStyle>
          <a:p>
            <a:pPr lvl="0"/>
            <a:r>
              <a:rPr lang="en-US" dirty="0"/>
              <a:t>Title</a:t>
            </a:r>
          </a:p>
        </p:txBody>
      </p:sp>
    </p:spTree>
    <p:extLst>
      <p:ext uri="{BB962C8B-B14F-4D97-AF65-F5344CB8AC3E}">
        <p14:creationId xmlns:p14="http://schemas.microsoft.com/office/powerpoint/2010/main" val="3672599757"/>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id="{30FB3D5A-25E2-453F-A78E-0A20BDCE80A2}"/>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28796342-0E80-4F8E-9563-9F5EDFC0DDF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C39B2F5D-C3BA-453E-8F4D-97074F48C7AE}"/>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id="{452D50E3-A27A-4AF6-928B-286E7BDB4BD9}"/>
              </a:ext>
            </a:extLst>
          </p:cNvPr>
          <p:cNvSpPr>
            <a:spLocks noGrp="1"/>
          </p:cNvSpPr>
          <p:nvPr>
            <p:ph type="title" hasCustomPrompt="1"/>
          </p:nvPr>
        </p:nvSpPr>
        <p:spPr>
          <a:xfrm>
            <a:off x="1535372" y="4872251"/>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6" name="Rectangle 5">
            <a:extLst>
              <a:ext uri="{FF2B5EF4-FFF2-40B4-BE49-F238E27FC236}">
                <a16:creationId xmlns:a16="http://schemas.microsoft.com/office/drawing/2014/main" id="{D874FDF0-F4BE-433D-86EE-9E1832D4388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25DFCD07-1301-45ED-B326-449ECFADE70D}"/>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ooter Placeholder 4">
            <a:extLst>
              <a:ext uri="{FF2B5EF4-FFF2-40B4-BE49-F238E27FC236}">
                <a16:creationId xmlns:a16="http://schemas.microsoft.com/office/drawing/2014/main" id="{BD5DA270-E83F-4CC8-9DA6-27CA3AEC0745}"/>
              </a:ext>
            </a:extLst>
          </p:cNvPr>
          <p:cNvSpPr>
            <a:spLocks noGrp="1"/>
          </p:cNvSpPr>
          <p:nvPr>
            <p:ph type="ftr" sz="quarter" idx="11"/>
          </p:nvPr>
        </p:nvSpPr>
        <p:spPr>
          <a:xfrm>
            <a:off x="1535372" y="6309360"/>
            <a:ext cx="4946592" cy="457200"/>
          </a:xfrm>
        </p:spPr>
        <p:txBody>
          <a:bodyPr/>
          <a:lstStyle/>
          <a:p>
            <a:r>
              <a:rPr lang="en-US"/>
              <a:t>Pedal &amp; Explore</a:t>
            </a:r>
            <a:endParaRPr lang="en-US" dirty="0"/>
          </a:p>
        </p:txBody>
      </p:sp>
      <p:sp>
        <p:nvSpPr>
          <p:cNvPr id="9" name="Date Placeholder 3">
            <a:extLst>
              <a:ext uri="{FF2B5EF4-FFF2-40B4-BE49-F238E27FC236}">
                <a16:creationId xmlns:a16="http://schemas.microsoft.com/office/drawing/2014/main" id="{57804587-2E59-4D83-B86E-83ADAE4FDC13}"/>
              </a:ext>
            </a:extLst>
          </p:cNvPr>
          <p:cNvSpPr>
            <a:spLocks noGrp="1"/>
          </p:cNvSpPr>
          <p:nvPr>
            <p:ph type="dt" sz="half" idx="10"/>
          </p:nvPr>
        </p:nvSpPr>
        <p:spPr>
          <a:xfrm>
            <a:off x="8202168" y="6309360"/>
            <a:ext cx="2148840" cy="457200"/>
          </a:xfrm>
        </p:spPr>
        <p:txBody>
          <a:bodyPr/>
          <a:lstStyle/>
          <a:p>
            <a:fld id="{AFE6A22A-A5C9-4CEE-AF7C-4AF8C82E37E9}" type="datetime1">
              <a:rPr lang="en-US" smtClean="0"/>
              <a:t>1/26/2024</a:t>
            </a:fld>
            <a:endParaRPr lang="en-US" dirty="0"/>
          </a:p>
        </p:txBody>
      </p:sp>
      <p:sp>
        <p:nvSpPr>
          <p:cNvPr id="10" name="Slide Number Placeholder 5">
            <a:extLst>
              <a:ext uri="{FF2B5EF4-FFF2-40B4-BE49-F238E27FC236}">
                <a16:creationId xmlns:a16="http://schemas.microsoft.com/office/drawing/2014/main" id="{5339F117-3072-4F0C-8D1D-E5DC918CE4F0}"/>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066893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786F82F-1B47-46ED-8EAE-53EF71E59E9A}"/>
              </a:ext>
            </a:extLst>
          </p:cNvPr>
          <p:cNvSpPr/>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642918" y="705113"/>
            <a:ext cx="3411973" cy="5197498"/>
          </a:xfrm>
          <a:prstGeom prst="rect">
            <a:avLst/>
          </a:prstGeom>
        </p:spPr>
        <p:txBody>
          <a:bodyPr vert="horz" lIns="109728" tIns="109728" rIns="109728" bIns="9144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76671" y="705113"/>
            <a:ext cx="6172412" cy="5197497"/>
          </a:xfrm>
          <a:prstGeom prst="rect">
            <a:avLst/>
          </a:prstGeom>
        </p:spPr>
        <p:txBody>
          <a:bodyPr vert="horz" lIns="109728" tIns="109728" rIns="109728" bIns="9144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76671" y="6309360"/>
            <a:ext cx="4549612"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fld id="{DD7A32B1-CCA3-43B0-B42B-1B8FEBD0E9D0}" type="datetime1">
              <a:rPr lang="en-US" smtClean="0"/>
              <a:t>1/26/2024</a:t>
            </a:fld>
            <a:endParaRPr lang="en-US" dirty="0"/>
          </a:p>
        </p:txBody>
      </p:sp>
      <p:sp>
        <p:nvSpPr>
          <p:cNvPr id="5" name="Footer Placeholder 4"/>
          <p:cNvSpPr>
            <a:spLocks noGrp="1"/>
          </p:cNvSpPr>
          <p:nvPr>
            <p:ph type="ftr" sz="quarter" idx="3"/>
          </p:nvPr>
        </p:nvSpPr>
        <p:spPr>
          <a:xfrm>
            <a:off x="642918" y="6309360"/>
            <a:ext cx="3411973"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r>
              <a:rPr lang="en-US"/>
              <a:t>Pedal &amp; Explore</a:t>
            </a:r>
            <a:endParaRPr lang="en-US" dirty="0"/>
          </a:p>
        </p:txBody>
      </p:sp>
      <p:sp>
        <p:nvSpPr>
          <p:cNvPr id="6" name="Slide Number Placeholder 5"/>
          <p:cNvSpPr>
            <a:spLocks noGrp="1"/>
          </p:cNvSpPr>
          <p:nvPr>
            <p:ph type="sldNum" sz="quarter" idx="4"/>
          </p:nvPr>
        </p:nvSpPr>
        <p:spPr>
          <a:xfrm>
            <a:off x="10569202" y="6309360"/>
            <a:ext cx="979879" cy="457200"/>
          </a:xfrm>
          <a:prstGeom prst="rect">
            <a:avLst/>
          </a:prstGeom>
        </p:spPr>
        <p:txBody>
          <a:bodyPr vert="horz" lIns="109728" tIns="109728" rIns="109728" bIns="91440" rtlCol="0" anchor="b"/>
          <a:lstStyle>
            <a:lvl1pPr algn="r">
              <a:defRPr sz="1600" b="1" spc="150"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
        <p:nvSpPr>
          <p:cNvPr id="21" name="Rectangle 20">
            <a:extLst>
              <a:ext uri="{FF2B5EF4-FFF2-40B4-BE49-F238E27FC236}">
                <a16:creationId xmlns:a16="http://schemas.microsoft.com/office/drawing/2014/main" id="{EF1BAF6F-6275-4646-9C59-331B29B9550F}"/>
              </a:ext>
            </a:extLst>
          </p:cNvPr>
          <p:cNvSpPr/>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01293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 id="2147483674" r:id="rId13"/>
    <p:sldLayoutId id="2147483678" r:id="rId14"/>
    <p:sldLayoutId id="2147483680" r:id="rId15"/>
    <p:sldLayoutId id="2147483682" r:id="rId16"/>
  </p:sldLayoutIdLst>
  <p:hf hdr="0" dt="0"/>
  <p:txStyles>
    <p:titleStyle>
      <a:lvl1pPr algn="l" defTabSz="914400" rtl="0" eaLnBrk="1" latinLnBrk="0" hangingPunct="1">
        <a:lnSpc>
          <a:spcPct val="150000"/>
        </a:lnSpc>
        <a:spcBef>
          <a:spcPct val="0"/>
        </a:spcBef>
        <a:buNone/>
        <a:defRPr sz="36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stencilstudios.com/divvy-bike-the-diy-way-to-get-around-chicago/"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s://www.publicdomainpictures.net/en/view-image.php?image=250074&amp;picture=chicago-downtown" TargetMode="External"/><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firebellydesign.com/work/divvy"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hyperlink" Target="https://chi.streetsblog.org/2014/10/15/motorists-respond-to-stranded-divvy-rider-with-concern-not-abuse/" TargetMode="External"/><Relationship Id="rId5" Type="http://schemas.openxmlformats.org/officeDocument/2006/relationships/image" Target="../media/image4.jpg"/><Relationship Id="rId4" Type="http://schemas.openxmlformats.org/officeDocument/2006/relationships/hyperlink" Target="https://www.northstarmoving.com/blog/2017/the-most-bike-friendly-citi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s://www.chicago.gov/city/en/depts/cdot/provdrs/bike/news/2017/december/divvy-announces-new-fare-options-and-benefits--including--3-sing.html"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814B6A3-5F3E-4909-8ED5-87FE82492264}"/>
              </a:ext>
            </a:extLst>
          </p:cNvPr>
          <p:cNvSpPr>
            <a:spLocks noGrp="1"/>
          </p:cNvSpPr>
          <p:nvPr>
            <p:ph type="ctrTitle"/>
          </p:nvPr>
        </p:nvSpPr>
        <p:spPr>
          <a:xfrm>
            <a:off x="1206928" y="1026700"/>
            <a:ext cx="5512371" cy="2173433"/>
          </a:xfrm>
        </p:spPr>
        <p:txBody>
          <a:bodyPr vert="horz" lIns="109728" tIns="109728" rIns="109728" bIns="91440" rtlCol="0" anchor="ctr">
            <a:normAutofit fontScale="90000"/>
          </a:bodyPr>
          <a:lstStyle/>
          <a:p>
            <a:r>
              <a:rPr lang="en-US" sz="3200" cap="none" spc="0" dirty="0"/>
              <a:t>Pedals &amp; Pathways: A Strategy to Capture Commuters and Urban Explorers as Loyal Members</a:t>
            </a:r>
          </a:p>
        </p:txBody>
      </p:sp>
      <p:sp>
        <p:nvSpPr>
          <p:cNvPr id="8" name="Subtitle 7">
            <a:extLst>
              <a:ext uri="{FF2B5EF4-FFF2-40B4-BE49-F238E27FC236}">
                <a16:creationId xmlns:a16="http://schemas.microsoft.com/office/drawing/2014/main" id="{4B0552E2-3F84-4A73-A16B-C54043C663D5}"/>
              </a:ext>
            </a:extLst>
          </p:cNvPr>
          <p:cNvSpPr>
            <a:spLocks noGrp="1"/>
          </p:cNvSpPr>
          <p:nvPr>
            <p:ph type="subTitle" idx="1"/>
          </p:nvPr>
        </p:nvSpPr>
        <p:spPr>
          <a:xfrm>
            <a:off x="1206928" y="3657868"/>
            <a:ext cx="5512371" cy="1910725"/>
          </a:xfrm>
        </p:spPr>
        <p:txBody>
          <a:bodyPr vert="horz" lIns="109728" tIns="109728" rIns="109728" bIns="91440" rtlCol="0" anchor="t">
            <a:normAutofit fontScale="92500"/>
          </a:bodyPr>
          <a:lstStyle/>
          <a:p>
            <a:pPr>
              <a:lnSpc>
                <a:spcPct val="100000"/>
              </a:lnSpc>
              <a:spcBef>
                <a:spcPts val="0"/>
              </a:spcBef>
            </a:pPr>
            <a:r>
              <a:rPr lang="en-US" spc="0" dirty="0"/>
              <a:t>Recommendations for Converting Casual Riders to Long-Term Customers</a:t>
            </a:r>
          </a:p>
          <a:p>
            <a:pPr>
              <a:lnSpc>
                <a:spcPct val="100000"/>
              </a:lnSpc>
              <a:spcBef>
                <a:spcPts val="0"/>
              </a:spcBef>
            </a:pPr>
            <a:endParaRPr lang="en-US" spc="0" dirty="0"/>
          </a:p>
          <a:p>
            <a:pPr>
              <a:lnSpc>
                <a:spcPct val="100000"/>
              </a:lnSpc>
              <a:spcBef>
                <a:spcPts val="0"/>
              </a:spcBef>
            </a:pPr>
            <a:r>
              <a:rPr lang="en-US" spc="0" dirty="0"/>
              <a:t>Donnie Minnick</a:t>
            </a:r>
          </a:p>
          <a:p>
            <a:pPr>
              <a:lnSpc>
                <a:spcPct val="100000"/>
              </a:lnSpc>
              <a:spcBef>
                <a:spcPts val="0"/>
              </a:spcBef>
            </a:pPr>
            <a:r>
              <a:rPr lang="en-US" spc="0" dirty="0"/>
              <a:t>January 2024</a:t>
            </a:r>
          </a:p>
        </p:txBody>
      </p:sp>
      <p:pic>
        <p:nvPicPr>
          <p:cNvPr id="11" name="Picture Placeholder 10">
            <a:extLst>
              <a:ext uri="{FF2B5EF4-FFF2-40B4-BE49-F238E27FC236}">
                <a16:creationId xmlns:a16="http://schemas.microsoft.com/office/drawing/2014/main" id="{D25F9E83-B359-521F-2034-47DA8D9E865F}"/>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20842" r="20842"/>
          <a:stretch>
            <a:fillRect/>
          </a:stretch>
        </p:blipFill>
        <p:spPr/>
      </p:pic>
    </p:spTree>
    <p:extLst>
      <p:ext uri="{BB962C8B-B14F-4D97-AF65-F5344CB8AC3E}">
        <p14:creationId xmlns:p14="http://schemas.microsoft.com/office/powerpoint/2010/main" val="31115493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1896-DDFA-FB22-9702-ED19BDFDBE77}"/>
              </a:ext>
            </a:extLst>
          </p:cNvPr>
          <p:cNvSpPr>
            <a:spLocks noGrp="1"/>
          </p:cNvSpPr>
          <p:nvPr>
            <p:ph type="title"/>
          </p:nvPr>
        </p:nvSpPr>
        <p:spPr/>
        <p:txBody>
          <a:bodyPr>
            <a:normAutofit/>
          </a:bodyPr>
          <a:lstStyle/>
          <a:p>
            <a:pPr>
              <a:lnSpc>
                <a:spcPct val="100000"/>
              </a:lnSpc>
            </a:pPr>
            <a:r>
              <a:rPr lang="en-US" spc="0" dirty="0"/>
              <a:t>For longer trips, casual riders and members have comparable usage patterns</a:t>
            </a:r>
          </a:p>
        </p:txBody>
      </p:sp>
      <p:pic>
        <p:nvPicPr>
          <p:cNvPr id="7" name="Content Placeholder 6">
            <a:extLst>
              <a:ext uri="{FF2B5EF4-FFF2-40B4-BE49-F238E27FC236}">
                <a16:creationId xmlns:a16="http://schemas.microsoft.com/office/drawing/2014/main" id="{1EBA0DDE-D406-83DE-CF03-FF77D468CD54}"/>
              </a:ext>
            </a:extLst>
          </p:cNvPr>
          <p:cNvPicPr>
            <a:picLocks noGrp="1" noChangeAspect="1"/>
          </p:cNvPicPr>
          <p:nvPr>
            <p:ph idx="1"/>
          </p:nvPr>
        </p:nvPicPr>
        <p:blipFill>
          <a:blip r:embed="rId3"/>
          <a:srcRect/>
          <a:stretch/>
        </p:blipFill>
        <p:spPr>
          <a:xfrm>
            <a:off x="4831079" y="1383937"/>
            <a:ext cx="7200901" cy="4114800"/>
          </a:xfrm>
        </p:spPr>
      </p:pic>
      <p:sp>
        <p:nvSpPr>
          <p:cNvPr id="6" name="Slide Number Placeholder 5">
            <a:extLst>
              <a:ext uri="{FF2B5EF4-FFF2-40B4-BE49-F238E27FC236}">
                <a16:creationId xmlns:a16="http://schemas.microsoft.com/office/drawing/2014/main" id="{E05E7E01-C9E0-F17E-9D62-1AB5C2FAD268}"/>
              </a:ext>
            </a:extLst>
          </p:cNvPr>
          <p:cNvSpPr>
            <a:spLocks noGrp="1"/>
          </p:cNvSpPr>
          <p:nvPr>
            <p:ph type="sldNum" sz="quarter" idx="12"/>
          </p:nvPr>
        </p:nvSpPr>
        <p:spPr/>
        <p:txBody>
          <a:bodyPr/>
          <a:lstStyle/>
          <a:p>
            <a:fld id="{FAEF9944-A4F6-4C59-AEBD-678D6480B8EA}" type="slidenum">
              <a:rPr lang="en-US" smtClean="0"/>
              <a:t>10</a:t>
            </a:fld>
            <a:endParaRPr lang="en-US" dirty="0"/>
          </a:p>
        </p:txBody>
      </p:sp>
    </p:spTree>
    <p:extLst>
      <p:ext uri="{BB962C8B-B14F-4D97-AF65-F5344CB8AC3E}">
        <p14:creationId xmlns:p14="http://schemas.microsoft.com/office/powerpoint/2010/main" val="883862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F919073-8FCD-7A37-CBD7-63CD04D92173}"/>
              </a:ext>
            </a:extLst>
          </p:cNvPr>
          <p:cNvSpPr>
            <a:spLocks noGrp="1"/>
          </p:cNvSpPr>
          <p:nvPr>
            <p:ph type="title"/>
          </p:nvPr>
        </p:nvSpPr>
        <p:spPr/>
        <p:txBody>
          <a:bodyPr>
            <a:normAutofit fontScale="90000"/>
          </a:bodyPr>
          <a:lstStyle/>
          <a:p>
            <a:pPr>
              <a:lnSpc>
                <a:spcPct val="100000"/>
              </a:lnSpc>
            </a:pPr>
            <a:r>
              <a:rPr lang="en-US" spc="0" dirty="0"/>
              <a:t>Daily and hourly patterns highlight commute and recreation dynamics</a:t>
            </a:r>
          </a:p>
        </p:txBody>
      </p:sp>
      <p:sp>
        <p:nvSpPr>
          <p:cNvPr id="5" name="Slide Number Placeholder 4">
            <a:extLst>
              <a:ext uri="{FF2B5EF4-FFF2-40B4-BE49-F238E27FC236}">
                <a16:creationId xmlns:a16="http://schemas.microsoft.com/office/drawing/2014/main" id="{93CB0B55-8981-5B5E-37F5-E0EFDA94BF50}"/>
              </a:ext>
            </a:extLst>
          </p:cNvPr>
          <p:cNvSpPr>
            <a:spLocks noGrp="1"/>
          </p:cNvSpPr>
          <p:nvPr>
            <p:ph type="sldNum" sz="quarter" idx="12"/>
          </p:nvPr>
        </p:nvSpPr>
        <p:spPr/>
        <p:txBody>
          <a:bodyPr/>
          <a:lstStyle/>
          <a:p>
            <a:fld id="{FAEF9944-A4F6-4C59-AEBD-678D6480B8EA}" type="slidenum">
              <a:rPr lang="en-US" smtClean="0"/>
              <a:t>11</a:t>
            </a:fld>
            <a:endParaRPr lang="en-US" dirty="0"/>
          </a:p>
        </p:txBody>
      </p:sp>
      <p:pic>
        <p:nvPicPr>
          <p:cNvPr id="4" name="Picture 3">
            <a:extLst>
              <a:ext uri="{FF2B5EF4-FFF2-40B4-BE49-F238E27FC236}">
                <a16:creationId xmlns:a16="http://schemas.microsoft.com/office/drawing/2014/main" id="{241E41E2-D722-69D7-28E8-781579658EC4}"/>
              </a:ext>
            </a:extLst>
          </p:cNvPr>
          <p:cNvPicPr>
            <a:picLocks noChangeAspect="1"/>
          </p:cNvPicPr>
          <p:nvPr/>
        </p:nvPicPr>
        <p:blipFill>
          <a:blip r:embed="rId3"/>
          <a:srcRect/>
          <a:stretch/>
        </p:blipFill>
        <p:spPr>
          <a:xfrm>
            <a:off x="2861765" y="2282758"/>
            <a:ext cx="7360920" cy="4206239"/>
          </a:xfrm>
          <a:prstGeom prst="rect">
            <a:avLst/>
          </a:prstGeom>
        </p:spPr>
      </p:pic>
    </p:spTree>
    <p:extLst>
      <p:ext uri="{BB962C8B-B14F-4D97-AF65-F5344CB8AC3E}">
        <p14:creationId xmlns:p14="http://schemas.microsoft.com/office/powerpoint/2010/main" val="2464625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C01BB-1B24-8971-47F1-3D73A7289771}"/>
              </a:ext>
            </a:extLst>
          </p:cNvPr>
          <p:cNvSpPr>
            <a:spLocks noGrp="1"/>
          </p:cNvSpPr>
          <p:nvPr>
            <p:ph type="title"/>
          </p:nvPr>
        </p:nvSpPr>
        <p:spPr>
          <a:xfrm>
            <a:off x="1535371" y="1044054"/>
            <a:ext cx="10322800" cy="1030360"/>
          </a:xfrm>
        </p:spPr>
        <p:txBody>
          <a:bodyPr>
            <a:normAutofit fontScale="90000"/>
          </a:bodyPr>
          <a:lstStyle/>
          <a:p>
            <a:pPr>
              <a:lnSpc>
                <a:spcPct val="100000"/>
              </a:lnSpc>
            </a:pPr>
            <a:r>
              <a:rPr lang="en-US" spc="0" dirty="0"/>
              <a:t>Bike-sharing activity is concentrated in and extends around the central business district</a:t>
            </a:r>
          </a:p>
        </p:txBody>
      </p:sp>
      <p:sp>
        <p:nvSpPr>
          <p:cNvPr id="9" name="Slide Number Placeholder 8">
            <a:extLst>
              <a:ext uri="{FF2B5EF4-FFF2-40B4-BE49-F238E27FC236}">
                <a16:creationId xmlns:a16="http://schemas.microsoft.com/office/drawing/2014/main" id="{17F6DFD2-430E-CFB1-6F83-D20FFBC529B1}"/>
              </a:ext>
            </a:extLst>
          </p:cNvPr>
          <p:cNvSpPr>
            <a:spLocks noGrp="1"/>
          </p:cNvSpPr>
          <p:nvPr>
            <p:ph type="sldNum" sz="quarter" idx="12"/>
          </p:nvPr>
        </p:nvSpPr>
        <p:spPr/>
        <p:txBody>
          <a:bodyPr/>
          <a:lstStyle/>
          <a:p>
            <a:fld id="{FAEF9944-A4F6-4C59-AEBD-678D6480B8EA}" type="slidenum">
              <a:rPr lang="en-US" smtClean="0"/>
              <a:t>12</a:t>
            </a:fld>
            <a:endParaRPr lang="en-US" dirty="0"/>
          </a:p>
        </p:txBody>
      </p:sp>
      <p:pic>
        <p:nvPicPr>
          <p:cNvPr id="4" name="Picture 3">
            <a:extLst>
              <a:ext uri="{FF2B5EF4-FFF2-40B4-BE49-F238E27FC236}">
                <a16:creationId xmlns:a16="http://schemas.microsoft.com/office/drawing/2014/main" id="{ABB18FB2-FADD-559E-933C-D94C51E3A976}"/>
              </a:ext>
            </a:extLst>
          </p:cNvPr>
          <p:cNvPicPr>
            <a:picLocks noChangeAspect="1"/>
          </p:cNvPicPr>
          <p:nvPr/>
        </p:nvPicPr>
        <p:blipFill>
          <a:blip r:embed="rId3"/>
          <a:stretch>
            <a:fillRect/>
          </a:stretch>
        </p:blipFill>
        <p:spPr>
          <a:xfrm>
            <a:off x="2495549" y="2336114"/>
            <a:ext cx="7200901" cy="4114800"/>
          </a:xfrm>
          <a:prstGeom prst="rect">
            <a:avLst/>
          </a:prstGeom>
        </p:spPr>
      </p:pic>
    </p:spTree>
    <p:extLst>
      <p:ext uri="{BB962C8B-B14F-4D97-AF65-F5344CB8AC3E}">
        <p14:creationId xmlns:p14="http://schemas.microsoft.com/office/powerpoint/2010/main" val="23052960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EBA15-E9D5-2BBC-7C6C-16E60838D8EB}"/>
              </a:ext>
            </a:extLst>
          </p:cNvPr>
          <p:cNvSpPr>
            <a:spLocks noGrp="1"/>
          </p:cNvSpPr>
          <p:nvPr>
            <p:ph type="title"/>
          </p:nvPr>
        </p:nvSpPr>
        <p:spPr/>
        <p:txBody>
          <a:bodyPr>
            <a:normAutofit fontScale="90000"/>
          </a:bodyPr>
          <a:lstStyle/>
          <a:p>
            <a:pPr>
              <a:lnSpc>
                <a:spcPct val="100000"/>
              </a:lnSpc>
            </a:pPr>
            <a:r>
              <a:rPr lang="en-US" spc="0" dirty="0"/>
              <a:t>Chicago provides a multitude of opportunities for </a:t>
            </a:r>
            <a:r>
              <a:rPr lang="en-US" spc="0" dirty="0" err="1"/>
              <a:t>for</a:t>
            </a:r>
            <a:r>
              <a:rPr lang="en-US" spc="0" dirty="0"/>
              <a:t> urban adventure</a:t>
            </a:r>
          </a:p>
        </p:txBody>
      </p:sp>
      <p:sp>
        <p:nvSpPr>
          <p:cNvPr id="4" name="Slide Number Placeholder 3">
            <a:extLst>
              <a:ext uri="{FF2B5EF4-FFF2-40B4-BE49-F238E27FC236}">
                <a16:creationId xmlns:a16="http://schemas.microsoft.com/office/drawing/2014/main" id="{A13C1352-7D47-4077-3CAC-25A569AFDD43}"/>
              </a:ext>
            </a:extLst>
          </p:cNvPr>
          <p:cNvSpPr>
            <a:spLocks noGrp="1"/>
          </p:cNvSpPr>
          <p:nvPr>
            <p:ph type="sldNum" sz="quarter" idx="12"/>
          </p:nvPr>
        </p:nvSpPr>
        <p:spPr/>
        <p:txBody>
          <a:bodyPr/>
          <a:lstStyle/>
          <a:p>
            <a:fld id="{FAEF9944-A4F6-4C59-AEBD-678D6480B8EA}" type="slidenum">
              <a:rPr lang="en-US" smtClean="0"/>
              <a:t>13</a:t>
            </a:fld>
            <a:endParaRPr lang="en-US" dirty="0"/>
          </a:p>
        </p:txBody>
      </p:sp>
      <p:pic>
        <p:nvPicPr>
          <p:cNvPr id="6" name="Picture 5">
            <a:extLst>
              <a:ext uri="{FF2B5EF4-FFF2-40B4-BE49-F238E27FC236}">
                <a16:creationId xmlns:a16="http://schemas.microsoft.com/office/drawing/2014/main" id="{33145D71-CBB0-D86A-B848-956086A4445D}"/>
              </a:ext>
            </a:extLst>
          </p:cNvPr>
          <p:cNvPicPr>
            <a:picLocks noChangeAspect="1"/>
          </p:cNvPicPr>
          <p:nvPr/>
        </p:nvPicPr>
        <p:blipFill>
          <a:blip r:embed="rId3"/>
          <a:stretch>
            <a:fillRect/>
          </a:stretch>
        </p:blipFill>
        <p:spPr>
          <a:xfrm>
            <a:off x="1535371" y="2404292"/>
            <a:ext cx="3213464" cy="3749040"/>
          </a:xfrm>
          <a:prstGeom prst="rect">
            <a:avLst/>
          </a:prstGeom>
        </p:spPr>
      </p:pic>
      <p:pic>
        <p:nvPicPr>
          <p:cNvPr id="8" name="Picture 7">
            <a:extLst>
              <a:ext uri="{FF2B5EF4-FFF2-40B4-BE49-F238E27FC236}">
                <a16:creationId xmlns:a16="http://schemas.microsoft.com/office/drawing/2014/main" id="{B315F8AD-27C2-6FA1-D8A9-2A1A5F970118}"/>
              </a:ext>
            </a:extLst>
          </p:cNvPr>
          <p:cNvPicPr>
            <a:picLocks noChangeAspect="1"/>
          </p:cNvPicPr>
          <p:nvPr/>
        </p:nvPicPr>
        <p:blipFill>
          <a:blip r:embed="rId4"/>
          <a:stretch>
            <a:fillRect/>
          </a:stretch>
        </p:blipFill>
        <p:spPr>
          <a:xfrm>
            <a:off x="8210727" y="2404292"/>
            <a:ext cx="3213464" cy="3749040"/>
          </a:xfrm>
          <a:prstGeom prst="rect">
            <a:avLst/>
          </a:prstGeom>
        </p:spPr>
      </p:pic>
      <p:pic>
        <p:nvPicPr>
          <p:cNvPr id="10" name="Picture 9">
            <a:extLst>
              <a:ext uri="{FF2B5EF4-FFF2-40B4-BE49-F238E27FC236}">
                <a16:creationId xmlns:a16="http://schemas.microsoft.com/office/drawing/2014/main" id="{EA240E45-EF92-DC32-860A-5BC7C986948F}"/>
              </a:ext>
            </a:extLst>
          </p:cNvPr>
          <p:cNvPicPr>
            <a:picLocks noChangeAspect="1"/>
          </p:cNvPicPr>
          <p:nvPr/>
        </p:nvPicPr>
        <p:blipFill>
          <a:blip r:embed="rId5"/>
          <a:stretch>
            <a:fillRect/>
          </a:stretch>
        </p:blipFill>
        <p:spPr>
          <a:xfrm>
            <a:off x="4873049" y="2404292"/>
            <a:ext cx="3213464" cy="3749040"/>
          </a:xfrm>
          <a:prstGeom prst="rect">
            <a:avLst/>
          </a:prstGeom>
        </p:spPr>
      </p:pic>
    </p:spTree>
    <p:extLst>
      <p:ext uri="{BB962C8B-B14F-4D97-AF65-F5344CB8AC3E}">
        <p14:creationId xmlns:p14="http://schemas.microsoft.com/office/powerpoint/2010/main" val="377581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D0AE722-3A17-4292-8B0C-015DEE23F973}"/>
              </a:ext>
            </a:extLst>
          </p:cNvPr>
          <p:cNvSpPr>
            <a:spLocks noGrp="1"/>
          </p:cNvSpPr>
          <p:nvPr>
            <p:ph type="title"/>
          </p:nvPr>
        </p:nvSpPr>
        <p:spPr>
          <a:xfrm>
            <a:off x="648935" y="180644"/>
            <a:ext cx="10900146" cy="935776"/>
          </a:xfrm>
        </p:spPr>
        <p:txBody>
          <a:bodyPr>
            <a:noAutofit/>
          </a:bodyPr>
          <a:lstStyle/>
          <a:p>
            <a:pPr>
              <a:lnSpc>
                <a:spcPct val="100000"/>
              </a:lnSpc>
            </a:pPr>
            <a:r>
              <a:rPr lang="en-US" spc="0" dirty="0"/>
              <a:t>Showcase the vibrant experiences of commuting and urban exploration with </a:t>
            </a:r>
            <a:r>
              <a:rPr lang="en-US" spc="0" dirty="0" err="1"/>
              <a:t>Cyclistic</a:t>
            </a:r>
            <a:endParaRPr lang="en-US" spc="0" dirty="0"/>
          </a:p>
        </p:txBody>
      </p:sp>
      <p:sp>
        <p:nvSpPr>
          <p:cNvPr id="16" name="Content Placeholder 15">
            <a:extLst>
              <a:ext uri="{FF2B5EF4-FFF2-40B4-BE49-F238E27FC236}">
                <a16:creationId xmlns:a16="http://schemas.microsoft.com/office/drawing/2014/main" id="{98A93BCF-7682-4066-8958-65ED5DD2241C}"/>
              </a:ext>
            </a:extLst>
          </p:cNvPr>
          <p:cNvSpPr>
            <a:spLocks noGrp="1"/>
          </p:cNvSpPr>
          <p:nvPr>
            <p:ph idx="18"/>
          </p:nvPr>
        </p:nvSpPr>
        <p:spPr>
          <a:xfrm>
            <a:off x="4336486" y="1828356"/>
            <a:ext cx="3519028" cy="465155"/>
          </a:xfrm>
        </p:spPr>
        <p:txBody>
          <a:bodyPr/>
          <a:lstStyle/>
          <a:p>
            <a:pPr>
              <a:lnSpc>
                <a:spcPct val="100000"/>
              </a:lnSpc>
            </a:pPr>
            <a:r>
              <a:rPr lang="en-US" sz="1800" spc="0" dirty="0"/>
              <a:t>Business Partnerships</a:t>
            </a:r>
          </a:p>
        </p:txBody>
      </p:sp>
      <p:sp>
        <p:nvSpPr>
          <p:cNvPr id="11" name="Content Placeholder 10">
            <a:extLst>
              <a:ext uri="{FF2B5EF4-FFF2-40B4-BE49-F238E27FC236}">
                <a16:creationId xmlns:a16="http://schemas.microsoft.com/office/drawing/2014/main" id="{0ED48AB2-7B87-4FA9-90BB-0B88AD92D396}"/>
              </a:ext>
            </a:extLst>
          </p:cNvPr>
          <p:cNvSpPr>
            <a:spLocks noGrp="1"/>
          </p:cNvSpPr>
          <p:nvPr>
            <p:ph idx="1"/>
          </p:nvPr>
        </p:nvSpPr>
        <p:spPr>
          <a:xfrm>
            <a:off x="648935" y="2293511"/>
            <a:ext cx="3519028" cy="3197260"/>
          </a:xfrm>
        </p:spPr>
        <p:txBody>
          <a:bodyPr>
            <a:normAutofit lnSpcReduction="10000"/>
          </a:bodyPr>
          <a:lstStyle/>
          <a:p>
            <a:pPr>
              <a:lnSpc>
                <a:spcPct val="100000"/>
              </a:lnSpc>
            </a:pPr>
            <a:r>
              <a:rPr lang="en-US" spc="0" dirty="0"/>
              <a:t>Use storytelling in marketing materials, social media, and promotions to inspire a sense of adventure and curiosity among casual riders.</a:t>
            </a:r>
          </a:p>
          <a:p>
            <a:pPr>
              <a:lnSpc>
                <a:spcPct val="100000"/>
              </a:lnSpc>
            </a:pPr>
            <a:r>
              <a:rPr lang="en-US" spc="0" dirty="0"/>
              <a:t>Encourage customers, especially annual members, to share their commuting and exploration experiences on social media.</a:t>
            </a:r>
          </a:p>
          <a:p>
            <a:pPr>
              <a:lnSpc>
                <a:spcPct val="100000"/>
              </a:lnSpc>
            </a:pPr>
            <a:r>
              <a:rPr lang="en-US" spc="0" dirty="0"/>
              <a:t>Use customer-generated content to showcase real-life stories and adventures.</a:t>
            </a:r>
          </a:p>
        </p:txBody>
      </p:sp>
      <p:sp>
        <p:nvSpPr>
          <p:cNvPr id="13" name="Content Placeholder 12">
            <a:extLst>
              <a:ext uri="{FF2B5EF4-FFF2-40B4-BE49-F238E27FC236}">
                <a16:creationId xmlns:a16="http://schemas.microsoft.com/office/drawing/2014/main" id="{502A2BB6-FCA5-49F9-97E9-DFA867C27B54}"/>
              </a:ext>
            </a:extLst>
          </p:cNvPr>
          <p:cNvSpPr>
            <a:spLocks noGrp="1"/>
          </p:cNvSpPr>
          <p:nvPr>
            <p:ph idx="15"/>
          </p:nvPr>
        </p:nvSpPr>
        <p:spPr>
          <a:xfrm>
            <a:off x="8024037" y="2293511"/>
            <a:ext cx="3519028" cy="3197260"/>
          </a:xfrm>
        </p:spPr>
        <p:txBody>
          <a:bodyPr>
            <a:normAutofit/>
          </a:bodyPr>
          <a:lstStyle/>
          <a:p>
            <a:pPr>
              <a:lnSpc>
                <a:spcPct val="100000"/>
              </a:lnSpc>
            </a:pPr>
            <a:r>
              <a:rPr lang="en-US" spc="0" dirty="0"/>
              <a:t>Organize themed rides or events highlight unique landmarks, cultural hotspots, and hidden gems to make the experience of urban exploration both enjoyable and educational.</a:t>
            </a:r>
          </a:p>
          <a:p>
            <a:pPr>
              <a:lnSpc>
                <a:spcPct val="100000"/>
              </a:lnSpc>
            </a:pPr>
            <a:r>
              <a:rPr lang="en-US" spc="0" dirty="0"/>
              <a:t>Use value-added guides or curated routes for annual members, showcasing the best routes for urban exploration.</a:t>
            </a:r>
          </a:p>
        </p:txBody>
      </p:sp>
      <p:sp>
        <p:nvSpPr>
          <p:cNvPr id="6" name="Slide Number Placeholder 5">
            <a:extLst>
              <a:ext uri="{FF2B5EF4-FFF2-40B4-BE49-F238E27FC236}">
                <a16:creationId xmlns:a16="http://schemas.microsoft.com/office/drawing/2014/main" id="{8A75989F-94E4-487A-845C-A4F547DDFE8D}"/>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14</a:t>
            </a:fld>
            <a:endParaRPr lang="en-US" dirty="0"/>
          </a:p>
        </p:txBody>
      </p:sp>
      <p:sp>
        <p:nvSpPr>
          <p:cNvPr id="14" name="Content Placeholder 13">
            <a:extLst>
              <a:ext uri="{FF2B5EF4-FFF2-40B4-BE49-F238E27FC236}">
                <a16:creationId xmlns:a16="http://schemas.microsoft.com/office/drawing/2014/main" id="{9E1BABDF-2D81-4200-AB3D-E2AC2AA85192}"/>
              </a:ext>
            </a:extLst>
          </p:cNvPr>
          <p:cNvSpPr>
            <a:spLocks noGrp="1"/>
          </p:cNvSpPr>
          <p:nvPr>
            <p:ph idx="16"/>
          </p:nvPr>
        </p:nvSpPr>
        <p:spPr>
          <a:xfrm>
            <a:off x="8024037" y="1834005"/>
            <a:ext cx="3519028" cy="465155"/>
          </a:xfrm>
        </p:spPr>
        <p:txBody>
          <a:bodyPr/>
          <a:lstStyle/>
          <a:p>
            <a:pPr>
              <a:lnSpc>
                <a:spcPct val="100000"/>
              </a:lnSpc>
            </a:pPr>
            <a:r>
              <a:rPr lang="en-US" sz="1800" spc="0" dirty="0"/>
              <a:t>Promotions</a:t>
            </a:r>
          </a:p>
        </p:txBody>
      </p:sp>
      <p:sp>
        <p:nvSpPr>
          <p:cNvPr id="15" name="Content Placeholder 14">
            <a:extLst>
              <a:ext uri="{FF2B5EF4-FFF2-40B4-BE49-F238E27FC236}">
                <a16:creationId xmlns:a16="http://schemas.microsoft.com/office/drawing/2014/main" id="{E73F035B-87AE-4E99-A92D-75E5EC280DE7}"/>
              </a:ext>
            </a:extLst>
          </p:cNvPr>
          <p:cNvSpPr>
            <a:spLocks noGrp="1"/>
          </p:cNvSpPr>
          <p:nvPr>
            <p:ph idx="17"/>
          </p:nvPr>
        </p:nvSpPr>
        <p:spPr>
          <a:xfrm>
            <a:off x="4336486" y="2293511"/>
            <a:ext cx="3519028" cy="3197260"/>
          </a:xfrm>
        </p:spPr>
        <p:txBody>
          <a:bodyPr>
            <a:normAutofit/>
          </a:bodyPr>
          <a:lstStyle/>
          <a:p>
            <a:pPr>
              <a:lnSpc>
                <a:spcPct val="100000"/>
              </a:lnSpc>
            </a:pPr>
            <a:r>
              <a:rPr lang="en-US" spc="0" dirty="0"/>
              <a:t>Develop partnerships with local businesses or organizations to offer additional perks for members, such as discounts or exclusive access to certain services and incentivize casual riders to make the switch.</a:t>
            </a:r>
          </a:p>
          <a:p>
            <a:pPr>
              <a:lnSpc>
                <a:spcPct val="100000"/>
              </a:lnSpc>
            </a:pPr>
            <a:r>
              <a:rPr lang="en-US" spc="0" dirty="0"/>
              <a:t>Organize urban adventure events in partnership with local businesses.</a:t>
            </a:r>
          </a:p>
        </p:txBody>
      </p:sp>
      <p:sp>
        <p:nvSpPr>
          <p:cNvPr id="12" name="Content Placeholder 11">
            <a:extLst>
              <a:ext uri="{FF2B5EF4-FFF2-40B4-BE49-F238E27FC236}">
                <a16:creationId xmlns:a16="http://schemas.microsoft.com/office/drawing/2014/main" id="{DA519990-3C01-4761-BF8E-8A8BC2C56B38}"/>
              </a:ext>
            </a:extLst>
          </p:cNvPr>
          <p:cNvSpPr>
            <a:spLocks noGrp="1"/>
          </p:cNvSpPr>
          <p:nvPr>
            <p:ph idx="14"/>
          </p:nvPr>
        </p:nvSpPr>
        <p:spPr>
          <a:xfrm>
            <a:off x="648935" y="1834005"/>
            <a:ext cx="3519028" cy="465155"/>
          </a:xfrm>
        </p:spPr>
        <p:txBody>
          <a:bodyPr/>
          <a:lstStyle/>
          <a:p>
            <a:pPr>
              <a:lnSpc>
                <a:spcPct val="100000"/>
              </a:lnSpc>
            </a:pPr>
            <a:r>
              <a:rPr lang="en-US" sz="1800" spc="0" dirty="0"/>
              <a:t>Storytelling &amp; Sharing</a:t>
            </a:r>
          </a:p>
        </p:txBody>
      </p:sp>
    </p:spTree>
    <p:extLst>
      <p:ext uri="{BB962C8B-B14F-4D97-AF65-F5344CB8AC3E}">
        <p14:creationId xmlns:p14="http://schemas.microsoft.com/office/powerpoint/2010/main" val="2810545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88D88173-811B-170B-8CF4-51267EE3F043}"/>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t="5678" b="5678"/>
          <a:stretch/>
        </p:blipFill>
        <p:spPr>
          <a:xfrm>
            <a:off x="1" y="0"/>
            <a:ext cx="12192000" cy="6901030"/>
          </a:xfrm>
        </p:spPr>
      </p:pic>
      <p:sp>
        <p:nvSpPr>
          <p:cNvPr id="3" name="Title 2">
            <a:extLst>
              <a:ext uri="{FF2B5EF4-FFF2-40B4-BE49-F238E27FC236}">
                <a16:creationId xmlns:a16="http://schemas.microsoft.com/office/drawing/2014/main" id="{AC197C3C-5E9D-A931-5334-60A09FE66A09}"/>
              </a:ext>
            </a:extLst>
          </p:cNvPr>
          <p:cNvSpPr>
            <a:spLocks noGrp="1"/>
          </p:cNvSpPr>
          <p:nvPr>
            <p:ph type="title"/>
          </p:nvPr>
        </p:nvSpPr>
        <p:spPr>
          <a:xfrm>
            <a:off x="-1726" y="1095508"/>
            <a:ext cx="4606534" cy="3936931"/>
          </a:xfrm>
        </p:spPr>
        <p:txBody>
          <a:bodyPr anchor="ctr">
            <a:normAutofit/>
          </a:bodyPr>
          <a:lstStyle/>
          <a:p>
            <a:pPr>
              <a:spcBef>
                <a:spcPts val="0"/>
              </a:spcBef>
            </a:pPr>
            <a:r>
              <a:rPr lang="en-US" sz="2400" spc="0" dirty="0"/>
              <a:t>"Pedal through city streets, turning your daily commute into an urban adventure. Bike-sharing is the key to practicality and exploration—unlock the city with every turn."</a:t>
            </a:r>
          </a:p>
        </p:txBody>
      </p:sp>
      <p:sp>
        <p:nvSpPr>
          <p:cNvPr id="4" name="Text Placeholder 3">
            <a:extLst>
              <a:ext uri="{FF2B5EF4-FFF2-40B4-BE49-F238E27FC236}">
                <a16:creationId xmlns:a16="http://schemas.microsoft.com/office/drawing/2014/main" id="{5A4B639C-6784-0F1B-9955-28268380CFE3}"/>
              </a:ext>
            </a:extLst>
          </p:cNvPr>
          <p:cNvSpPr>
            <a:spLocks noGrp="1"/>
          </p:cNvSpPr>
          <p:nvPr>
            <p:ph type="body" sz="quarter" idx="14"/>
          </p:nvPr>
        </p:nvSpPr>
        <p:spPr/>
        <p:txBody>
          <a:bodyPr/>
          <a:lstStyle/>
          <a:p>
            <a:pPr>
              <a:lnSpc>
                <a:spcPct val="100000"/>
              </a:lnSpc>
              <a:spcBef>
                <a:spcPts val="0"/>
              </a:spcBef>
            </a:pPr>
            <a:r>
              <a:rPr lang="en-US" sz="1800" spc="0" dirty="0"/>
              <a:t>—</a:t>
            </a:r>
            <a:r>
              <a:rPr lang="en-US" spc="0" dirty="0" err="1"/>
              <a:t>Cyclistic</a:t>
            </a:r>
            <a:r>
              <a:rPr lang="en-US" spc="0" dirty="0"/>
              <a:t> Analytics Team</a:t>
            </a:r>
          </a:p>
        </p:txBody>
      </p:sp>
      <p:sp>
        <p:nvSpPr>
          <p:cNvPr id="7" name="Slide Number Placeholder 6">
            <a:extLst>
              <a:ext uri="{FF2B5EF4-FFF2-40B4-BE49-F238E27FC236}">
                <a16:creationId xmlns:a16="http://schemas.microsoft.com/office/drawing/2014/main" id="{085E31B7-8D2F-5E5F-A5E4-778F48528C44}"/>
              </a:ext>
            </a:extLst>
          </p:cNvPr>
          <p:cNvSpPr>
            <a:spLocks noGrp="1"/>
          </p:cNvSpPr>
          <p:nvPr>
            <p:ph type="sldNum" sz="quarter" idx="12"/>
          </p:nvPr>
        </p:nvSpPr>
        <p:spPr/>
        <p:txBody>
          <a:bodyPr/>
          <a:lstStyle/>
          <a:p>
            <a:fld id="{FAEF9944-A4F6-4C59-AEBD-678D6480B8EA}" type="slidenum">
              <a:rPr lang="en-US" smtClean="0"/>
              <a:pPr/>
              <a:t>15</a:t>
            </a:fld>
            <a:endParaRPr lang="en-US" dirty="0"/>
          </a:p>
        </p:txBody>
      </p:sp>
    </p:spTree>
    <p:extLst>
      <p:ext uri="{BB962C8B-B14F-4D97-AF65-F5344CB8AC3E}">
        <p14:creationId xmlns:p14="http://schemas.microsoft.com/office/powerpoint/2010/main" val="40836031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2833-67B0-7579-C7C2-0FD9129DF242}"/>
              </a:ext>
            </a:extLst>
          </p:cNvPr>
          <p:cNvSpPr>
            <a:spLocks noGrp="1"/>
          </p:cNvSpPr>
          <p:nvPr>
            <p:ph type="title"/>
          </p:nvPr>
        </p:nvSpPr>
        <p:spPr/>
        <p:txBody>
          <a:bodyPr/>
          <a:lstStyle/>
          <a:p>
            <a:pPr>
              <a:lnSpc>
                <a:spcPct val="100000"/>
              </a:lnSpc>
            </a:pPr>
            <a:r>
              <a:rPr lang="en-US" spc="0" dirty="0"/>
              <a:t>Analysis Artifacts &amp; Documents</a:t>
            </a:r>
          </a:p>
        </p:txBody>
      </p:sp>
      <p:sp>
        <p:nvSpPr>
          <p:cNvPr id="3" name="Content Placeholder 2">
            <a:extLst>
              <a:ext uri="{FF2B5EF4-FFF2-40B4-BE49-F238E27FC236}">
                <a16:creationId xmlns:a16="http://schemas.microsoft.com/office/drawing/2014/main" id="{FCC09FD4-7809-0126-7A21-E4309791A1E8}"/>
              </a:ext>
            </a:extLst>
          </p:cNvPr>
          <p:cNvSpPr>
            <a:spLocks noGrp="1"/>
          </p:cNvSpPr>
          <p:nvPr>
            <p:ph idx="1"/>
          </p:nvPr>
        </p:nvSpPr>
        <p:spPr/>
        <p:txBody>
          <a:bodyPr/>
          <a:lstStyle/>
          <a:p>
            <a:pPr marL="285750" indent="-285750">
              <a:lnSpc>
                <a:spcPct val="100000"/>
              </a:lnSpc>
              <a:spcBef>
                <a:spcPts val="0"/>
              </a:spcBef>
              <a:buFont typeface="Arial" panose="020B0604020202020204" pitchFamily="34" charset="0"/>
              <a:buChar char="•"/>
            </a:pPr>
            <a:r>
              <a:rPr lang="en-US" spc="0" dirty="0"/>
              <a:t>Detailed analysis notebooks can be found on </a:t>
            </a:r>
            <a:r>
              <a:rPr lang="en-US" spc="0" dirty="0" err="1"/>
              <a:t>Rpubs</a:t>
            </a:r>
            <a:r>
              <a:rPr lang="en-US" spc="0" dirty="0"/>
              <a:t> here.</a:t>
            </a:r>
          </a:p>
          <a:p>
            <a:pPr marL="285750" indent="-285750">
              <a:lnSpc>
                <a:spcPct val="100000"/>
              </a:lnSpc>
              <a:spcBef>
                <a:spcPts val="0"/>
              </a:spcBef>
              <a:buFont typeface="Arial" panose="020B0604020202020204" pitchFamily="34" charset="0"/>
              <a:buChar char="•"/>
            </a:pPr>
            <a:endParaRPr lang="en-US" spc="0" dirty="0"/>
          </a:p>
        </p:txBody>
      </p:sp>
      <p:sp>
        <p:nvSpPr>
          <p:cNvPr id="5" name="Slide Number Placeholder 4">
            <a:extLst>
              <a:ext uri="{FF2B5EF4-FFF2-40B4-BE49-F238E27FC236}">
                <a16:creationId xmlns:a16="http://schemas.microsoft.com/office/drawing/2014/main" id="{8707A610-541C-6D99-ABEC-9249C1B7D9A4}"/>
              </a:ext>
            </a:extLst>
          </p:cNvPr>
          <p:cNvSpPr>
            <a:spLocks noGrp="1"/>
          </p:cNvSpPr>
          <p:nvPr>
            <p:ph type="sldNum" sz="quarter" idx="12"/>
          </p:nvPr>
        </p:nvSpPr>
        <p:spPr/>
        <p:txBody>
          <a:bodyPr/>
          <a:lstStyle/>
          <a:p>
            <a:fld id="{FAEF9944-A4F6-4C59-AEBD-678D6480B8EA}" type="slidenum">
              <a:rPr lang="en-US" smtClean="0"/>
              <a:t>16</a:t>
            </a:fld>
            <a:endParaRPr lang="en-US" dirty="0"/>
          </a:p>
        </p:txBody>
      </p:sp>
    </p:spTree>
    <p:extLst>
      <p:ext uri="{BB962C8B-B14F-4D97-AF65-F5344CB8AC3E}">
        <p14:creationId xmlns:p14="http://schemas.microsoft.com/office/powerpoint/2010/main" val="2249614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DE6B89-9484-4E50-8387-C55E031D8549}"/>
              </a:ext>
            </a:extLst>
          </p:cNvPr>
          <p:cNvSpPr>
            <a:spLocks noGrp="1"/>
          </p:cNvSpPr>
          <p:nvPr>
            <p:ph type="title"/>
          </p:nvPr>
        </p:nvSpPr>
        <p:spPr>
          <a:xfrm>
            <a:off x="787178" y="1475399"/>
            <a:ext cx="6623040" cy="791861"/>
          </a:xfrm>
        </p:spPr>
        <p:txBody>
          <a:bodyPr>
            <a:normAutofit/>
          </a:bodyPr>
          <a:lstStyle/>
          <a:p>
            <a:pPr>
              <a:lnSpc>
                <a:spcPct val="100000"/>
              </a:lnSpc>
            </a:pPr>
            <a:r>
              <a:rPr lang="en-US" spc="0" dirty="0"/>
              <a:t>Agenda</a:t>
            </a:r>
          </a:p>
        </p:txBody>
      </p:sp>
      <p:sp>
        <p:nvSpPr>
          <p:cNvPr id="5" name="Content Placeholder 4">
            <a:extLst>
              <a:ext uri="{FF2B5EF4-FFF2-40B4-BE49-F238E27FC236}">
                <a16:creationId xmlns:a16="http://schemas.microsoft.com/office/drawing/2014/main" id="{30EB58E2-A9A0-481A-8B5B-381B836CE40B}"/>
              </a:ext>
            </a:extLst>
          </p:cNvPr>
          <p:cNvSpPr>
            <a:spLocks noGrp="1"/>
          </p:cNvSpPr>
          <p:nvPr>
            <p:ph idx="1"/>
          </p:nvPr>
        </p:nvSpPr>
        <p:spPr>
          <a:xfrm>
            <a:off x="787179" y="2502047"/>
            <a:ext cx="6623039" cy="3030599"/>
          </a:xfrm>
        </p:spPr>
        <p:txBody>
          <a:bodyPr>
            <a:normAutofit/>
          </a:bodyPr>
          <a:lstStyle/>
          <a:p>
            <a:pPr>
              <a:lnSpc>
                <a:spcPct val="100000"/>
              </a:lnSpc>
              <a:spcBef>
                <a:spcPts val="0"/>
              </a:spcBef>
            </a:pPr>
            <a:r>
              <a:rPr lang="en-US" spc="0" dirty="0"/>
              <a:t>Introduction</a:t>
            </a:r>
          </a:p>
          <a:p>
            <a:pPr>
              <a:lnSpc>
                <a:spcPct val="100000"/>
              </a:lnSpc>
              <a:spcBef>
                <a:spcPts val="0"/>
              </a:spcBef>
            </a:pPr>
            <a:endParaRPr lang="en-US" spc="0" dirty="0"/>
          </a:p>
          <a:p>
            <a:pPr>
              <a:lnSpc>
                <a:spcPct val="100000"/>
              </a:lnSpc>
              <a:spcBef>
                <a:spcPts val="0"/>
              </a:spcBef>
            </a:pPr>
            <a:r>
              <a:rPr lang="en-US" spc="0" dirty="0"/>
              <a:t>Business Task</a:t>
            </a:r>
          </a:p>
          <a:p>
            <a:pPr>
              <a:lnSpc>
                <a:spcPct val="100000"/>
              </a:lnSpc>
              <a:spcBef>
                <a:spcPts val="0"/>
              </a:spcBef>
            </a:pPr>
            <a:endParaRPr lang="en-US" spc="0" dirty="0"/>
          </a:p>
          <a:p>
            <a:pPr>
              <a:lnSpc>
                <a:spcPct val="100000"/>
              </a:lnSpc>
              <a:spcBef>
                <a:spcPts val="0"/>
              </a:spcBef>
            </a:pPr>
            <a:r>
              <a:rPr lang="en-US" spc="0" dirty="0"/>
              <a:t>Insights</a:t>
            </a:r>
          </a:p>
          <a:p>
            <a:pPr>
              <a:lnSpc>
                <a:spcPct val="100000"/>
              </a:lnSpc>
              <a:spcBef>
                <a:spcPts val="0"/>
              </a:spcBef>
            </a:pPr>
            <a:endParaRPr lang="en-US" spc="0" dirty="0"/>
          </a:p>
          <a:p>
            <a:pPr>
              <a:lnSpc>
                <a:spcPct val="100000"/>
              </a:lnSpc>
              <a:spcBef>
                <a:spcPts val="0"/>
              </a:spcBef>
            </a:pPr>
            <a:r>
              <a:rPr lang="en-US" spc="0" dirty="0"/>
              <a:t>Recommendations</a:t>
            </a:r>
          </a:p>
        </p:txBody>
      </p:sp>
      <p:sp>
        <p:nvSpPr>
          <p:cNvPr id="24" name="Slide Number Placeholder 23">
            <a:extLst>
              <a:ext uri="{FF2B5EF4-FFF2-40B4-BE49-F238E27FC236}">
                <a16:creationId xmlns:a16="http://schemas.microsoft.com/office/drawing/2014/main" id="{29B547D4-09F9-49AB-B5C7-2EDDB233C78D}"/>
              </a:ext>
            </a:extLst>
          </p:cNvPr>
          <p:cNvSpPr>
            <a:spLocks noGrp="1"/>
          </p:cNvSpPr>
          <p:nvPr>
            <p:ph type="sldNum" sz="quarter" idx="16"/>
          </p:nvPr>
        </p:nvSpPr>
        <p:spPr>
          <a:xfrm>
            <a:off x="10569202" y="6309360"/>
            <a:ext cx="979879" cy="457200"/>
          </a:xfrm>
        </p:spPr>
        <p:txBody>
          <a:bodyPr/>
          <a:lstStyle/>
          <a:p>
            <a:fld id="{FAEF9944-A4F6-4C59-AEBD-678D6480B8EA}" type="slidenum">
              <a:rPr lang="en-US" smtClean="0"/>
              <a:pPr/>
              <a:t>2</a:t>
            </a:fld>
            <a:endParaRPr lang="en-US" dirty="0"/>
          </a:p>
        </p:txBody>
      </p:sp>
      <p:pic>
        <p:nvPicPr>
          <p:cNvPr id="10" name="Picture Placeholder 9">
            <a:extLst>
              <a:ext uri="{FF2B5EF4-FFF2-40B4-BE49-F238E27FC236}">
                <a16:creationId xmlns:a16="http://schemas.microsoft.com/office/drawing/2014/main" id="{6FFE181A-7A02-9F65-E0C6-75CF68C65A1D}"/>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22556" r="22556"/>
          <a:stretch>
            <a:fillRect/>
          </a:stretch>
        </p:blipFill>
        <p:spPr/>
      </p:pic>
    </p:spTree>
    <p:extLst>
      <p:ext uri="{BB962C8B-B14F-4D97-AF65-F5344CB8AC3E}">
        <p14:creationId xmlns:p14="http://schemas.microsoft.com/office/powerpoint/2010/main" val="33182995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EDB7E63-0AD5-451A-9802-48AB1D44E6A8}"/>
              </a:ext>
            </a:extLst>
          </p:cNvPr>
          <p:cNvSpPr>
            <a:spLocks noGrp="1"/>
          </p:cNvSpPr>
          <p:nvPr>
            <p:ph type="title"/>
          </p:nvPr>
        </p:nvSpPr>
        <p:spPr>
          <a:xfrm>
            <a:off x="5205915" y="673308"/>
            <a:ext cx="6457717" cy="1580890"/>
          </a:xfrm>
        </p:spPr>
        <p:txBody>
          <a:bodyPr/>
          <a:lstStyle/>
          <a:p>
            <a:pPr>
              <a:lnSpc>
                <a:spcPct val="100000"/>
              </a:lnSpc>
            </a:pPr>
            <a:r>
              <a:rPr lang="en-US" spc="0" dirty="0"/>
              <a:t>Introduction</a:t>
            </a:r>
          </a:p>
        </p:txBody>
      </p:sp>
      <p:sp>
        <p:nvSpPr>
          <p:cNvPr id="9" name="Content Placeholder 8">
            <a:extLst>
              <a:ext uri="{FF2B5EF4-FFF2-40B4-BE49-F238E27FC236}">
                <a16:creationId xmlns:a16="http://schemas.microsoft.com/office/drawing/2014/main" id="{469D770A-D8B9-4D5E-BB61-CD763E29DC55}"/>
              </a:ext>
            </a:extLst>
          </p:cNvPr>
          <p:cNvSpPr>
            <a:spLocks noGrp="1"/>
          </p:cNvSpPr>
          <p:nvPr>
            <p:ph idx="1"/>
          </p:nvPr>
        </p:nvSpPr>
        <p:spPr>
          <a:xfrm>
            <a:off x="5205914" y="2254198"/>
            <a:ext cx="6457717" cy="3767496"/>
          </a:xfrm>
        </p:spPr>
        <p:txBody>
          <a:bodyPr>
            <a:normAutofit/>
          </a:bodyPr>
          <a:lstStyle/>
          <a:p>
            <a:pPr>
              <a:lnSpc>
                <a:spcPct val="100000"/>
              </a:lnSpc>
              <a:spcBef>
                <a:spcPts val="0"/>
              </a:spcBef>
            </a:pPr>
            <a:r>
              <a:rPr lang="en-US" spc="0" dirty="0" err="1"/>
              <a:t>Cyclistic</a:t>
            </a:r>
            <a:r>
              <a:rPr lang="en-US" spc="0" dirty="0"/>
              <a:t>, a Chicago-based bike-sharing company, operates a </a:t>
            </a:r>
            <a:r>
              <a:rPr lang="en-US" spc="0" dirty="0" err="1"/>
              <a:t>geotracked</a:t>
            </a:r>
            <a:r>
              <a:rPr lang="en-US" spc="0" dirty="0"/>
              <a:t> fleet of bicycles available throughout the city.</a:t>
            </a:r>
          </a:p>
          <a:p>
            <a:pPr>
              <a:lnSpc>
                <a:spcPct val="100000"/>
              </a:lnSpc>
              <a:spcBef>
                <a:spcPts val="0"/>
              </a:spcBef>
            </a:pPr>
            <a:endParaRPr lang="en-US" spc="0" dirty="0"/>
          </a:p>
          <a:p>
            <a:pPr>
              <a:lnSpc>
                <a:spcPct val="100000"/>
              </a:lnSpc>
              <a:spcBef>
                <a:spcPts val="0"/>
              </a:spcBef>
            </a:pPr>
            <a:r>
              <a:rPr lang="en-US" spc="0" dirty="0" err="1"/>
              <a:t>Cyclistic</a:t>
            </a:r>
            <a:r>
              <a:rPr lang="en-US" spc="0" dirty="0"/>
              <a:t> classifies riders into two types: casual riders, who purchase single-ride or full-day passes, and members that subscribe to annual memberships. </a:t>
            </a:r>
          </a:p>
          <a:p>
            <a:pPr>
              <a:lnSpc>
                <a:spcPct val="100000"/>
              </a:lnSpc>
              <a:spcBef>
                <a:spcPts val="0"/>
              </a:spcBef>
            </a:pPr>
            <a:endParaRPr lang="en-US" spc="0" dirty="0"/>
          </a:p>
          <a:p>
            <a:pPr>
              <a:lnSpc>
                <a:spcPct val="100000"/>
              </a:lnSpc>
              <a:spcBef>
                <a:spcPts val="0"/>
              </a:spcBef>
            </a:pPr>
            <a:r>
              <a:rPr lang="en-US" spc="0" dirty="0"/>
              <a:t>While offering flexible purchase options attracts customers, </a:t>
            </a:r>
            <a:r>
              <a:rPr lang="en-US" spc="0" dirty="0" err="1"/>
              <a:t>Cyclistic's</a:t>
            </a:r>
            <a:r>
              <a:rPr lang="en-US" spc="0" dirty="0"/>
              <a:t> finance department has concluded that members are more profitable than casual riders and need insights to help them develop a conversion strategy.</a:t>
            </a:r>
          </a:p>
        </p:txBody>
      </p:sp>
      <p:sp>
        <p:nvSpPr>
          <p:cNvPr id="22" name="Footer Placeholder 21">
            <a:extLst>
              <a:ext uri="{FF2B5EF4-FFF2-40B4-BE49-F238E27FC236}">
                <a16:creationId xmlns:a16="http://schemas.microsoft.com/office/drawing/2014/main" id="{A0C89215-7880-40F7-A389-2C9A09EE3692}"/>
              </a:ext>
            </a:extLst>
          </p:cNvPr>
          <p:cNvSpPr>
            <a:spLocks noGrp="1"/>
          </p:cNvSpPr>
          <p:nvPr>
            <p:ph type="ftr" sz="quarter" idx="11"/>
          </p:nvPr>
        </p:nvSpPr>
        <p:spPr>
          <a:xfrm>
            <a:off x="261906" y="6309360"/>
            <a:ext cx="4097030" cy="457200"/>
          </a:xfrm>
        </p:spPr>
        <p:txBody>
          <a:bodyPr/>
          <a:lstStyle/>
          <a:p>
            <a:r>
              <a:rPr lang="en-US"/>
              <a:t>Pedal &amp; Explore</a:t>
            </a:r>
            <a:endParaRPr lang="en-US" dirty="0"/>
          </a:p>
        </p:txBody>
      </p:sp>
      <p:sp>
        <p:nvSpPr>
          <p:cNvPr id="23" name="Slide Number Placeholder 22">
            <a:extLst>
              <a:ext uri="{FF2B5EF4-FFF2-40B4-BE49-F238E27FC236}">
                <a16:creationId xmlns:a16="http://schemas.microsoft.com/office/drawing/2014/main" id="{1CFAACA4-65B8-42F6-BCD5-C3D1E8D95F2A}"/>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3</a:t>
            </a:fld>
            <a:endParaRPr lang="en-US" dirty="0"/>
          </a:p>
        </p:txBody>
      </p:sp>
      <p:pic>
        <p:nvPicPr>
          <p:cNvPr id="5" name="Picture Placeholder 4">
            <a:extLst>
              <a:ext uri="{FF2B5EF4-FFF2-40B4-BE49-F238E27FC236}">
                <a16:creationId xmlns:a16="http://schemas.microsoft.com/office/drawing/2014/main" id="{286DE90C-7157-C2CC-AA42-9DEF27905AA1}"/>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t="906" b="906"/>
          <a:stretch>
            <a:fillRect/>
          </a:stretch>
        </p:blipFill>
        <p:spPr/>
      </p:pic>
      <p:pic>
        <p:nvPicPr>
          <p:cNvPr id="12" name="Picture Placeholder 11">
            <a:extLst>
              <a:ext uri="{FF2B5EF4-FFF2-40B4-BE49-F238E27FC236}">
                <a16:creationId xmlns:a16="http://schemas.microsoft.com/office/drawing/2014/main" id="{F1D9345D-DEC8-B2D6-EE51-B58FAA02DA83}"/>
              </a:ext>
            </a:extLst>
          </p:cNvPr>
          <p:cNvPicPr>
            <a:picLocks noGrp="1" noChangeAspect="1"/>
          </p:cNvPicPr>
          <p:nvPr>
            <p:ph type="pic" sz="quarter" idx="14"/>
          </p:nvPr>
        </p:nvPicPr>
        <p:blipFill>
          <a:blip r:embed="rId5">
            <a:extLst>
              <a:ext uri="{837473B0-CC2E-450A-ABE3-18F120FF3D39}">
                <a1611:picAttrSrcUrl xmlns:a1611="http://schemas.microsoft.com/office/drawing/2016/11/main" r:id="rId6"/>
              </a:ext>
            </a:extLst>
          </a:blip>
          <a:srcRect l="6595" r="6595"/>
          <a:stretch/>
        </p:blipFill>
        <p:spPr/>
      </p:pic>
    </p:spTree>
    <p:extLst>
      <p:ext uri="{BB962C8B-B14F-4D97-AF65-F5344CB8AC3E}">
        <p14:creationId xmlns:p14="http://schemas.microsoft.com/office/powerpoint/2010/main" val="1109332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D0AE722-3A17-4292-8B0C-015DEE23F973}"/>
              </a:ext>
            </a:extLst>
          </p:cNvPr>
          <p:cNvSpPr>
            <a:spLocks noGrp="1"/>
          </p:cNvSpPr>
          <p:nvPr>
            <p:ph type="title"/>
          </p:nvPr>
        </p:nvSpPr>
        <p:spPr>
          <a:xfrm>
            <a:off x="648935" y="180644"/>
            <a:ext cx="10900146" cy="935776"/>
          </a:xfrm>
        </p:spPr>
        <p:txBody>
          <a:bodyPr>
            <a:noAutofit/>
          </a:bodyPr>
          <a:lstStyle/>
          <a:p>
            <a:pPr>
              <a:lnSpc>
                <a:spcPct val="100000"/>
              </a:lnSpc>
            </a:pPr>
            <a:r>
              <a:rPr lang="en-US" spc="0" dirty="0"/>
              <a:t>Business Task</a:t>
            </a:r>
          </a:p>
        </p:txBody>
      </p:sp>
      <p:sp>
        <p:nvSpPr>
          <p:cNvPr id="12" name="Content Placeholder 11">
            <a:extLst>
              <a:ext uri="{FF2B5EF4-FFF2-40B4-BE49-F238E27FC236}">
                <a16:creationId xmlns:a16="http://schemas.microsoft.com/office/drawing/2014/main" id="{DA519990-3C01-4761-BF8E-8A8BC2C56B38}"/>
              </a:ext>
            </a:extLst>
          </p:cNvPr>
          <p:cNvSpPr>
            <a:spLocks noGrp="1"/>
          </p:cNvSpPr>
          <p:nvPr>
            <p:ph idx="14"/>
          </p:nvPr>
        </p:nvSpPr>
        <p:spPr>
          <a:xfrm>
            <a:off x="648935" y="3065636"/>
            <a:ext cx="3519028" cy="1439241"/>
          </a:xfrm>
        </p:spPr>
        <p:txBody>
          <a:bodyPr/>
          <a:lstStyle/>
          <a:p>
            <a:pPr>
              <a:lnSpc>
                <a:spcPct val="100000"/>
              </a:lnSpc>
            </a:pPr>
            <a:r>
              <a:rPr lang="en-US" spc="0" dirty="0"/>
              <a:t>How do annual members and casual riders differ?</a:t>
            </a:r>
          </a:p>
        </p:txBody>
      </p:sp>
      <p:sp>
        <p:nvSpPr>
          <p:cNvPr id="11" name="Content Placeholder 10">
            <a:extLst>
              <a:ext uri="{FF2B5EF4-FFF2-40B4-BE49-F238E27FC236}">
                <a16:creationId xmlns:a16="http://schemas.microsoft.com/office/drawing/2014/main" id="{0ED48AB2-7B87-4FA9-90BB-0B88AD92D396}"/>
              </a:ext>
            </a:extLst>
          </p:cNvPr>
          <p:cNvSpPr>
            <a:spLocks noGrp="1"/>
          </p:cNvSpPr>
          <p:nvPr>
            <p:ph idx="1"/>
          </p:nvPr>
        </p:nvSpPr>
        <p:spPr>
          <a:xfrm>
            <a:off x="642918" y="1684962"/>
            <a:ext cx="10900146" cy="1303966"/>
          </a:xfrm>
        </p:spPr>
        <p:txBody>
          <a:bodyPr>
            <a:normAutofit/>
          </a:bodyPr>
          <a:lstStyle/>
          <a:p>
            <a:pPr marL="0" indent="0">
              <a:lnSpc>
                <a:spcPct val="100000"/>
              </a:lnSpc>
              <a:spcBef>
                <a:spcPts val="0"/>
              </a:spcBef>
              <a:buNone/>
            </a:pPr>
            <a:r>
              <a:rPr lang="en-US" spc="0" dirty="0" err="1"/>
              <a:t>Cyclistic's</a:t>
            </a:r>
            <a:r>
              <a:rPr lang="en-US" spc="0" dirty="0"/>
              <a:t> marketing team plans to develop marketing strategies to </a:t>
            </a:r>
            <a:r>
              <a:rPr lang="en-US" b="1" spc="0" dirty="0"/>
              <a:t>increase profits by converting casual riders to annual members</a:t>
            </a:r>
            <a:r>
              <a:rPr lang="en-US" spc="0" dirty="0"/>
              <a:t>. To help the marketing team understand this opportunity, analysis will focus on three questions.</a:t>
            </a:r>
          </a:p>
          <a:p>
            <a:pPr marL="0" indent="0">
              <a:lnSpc>
                <a:spcPct val="100000"/>
              </a:lnSpc>
              <a:buNone/>
            </a:pPr>
            <a:endParaRPr lang="en-US" spc="0" dirty="0"/>
          </a:p>
          <a:p>
            <a:pPr marL="0" indent="0">
              <a:lnSpc>
                <a:spcPct val="100000"/>
              </a:lnSpc>
              <a:buNone/>
            </a:pPr>
            <a:endParaRPr lang="en-US" spc="0" dirty="0"/>
          </a:p>
        </p:txBody>
      </p:sp>
      <p:sp>
        <p:nvSpPr>
          <p:cNvPr id="16" name="Content Placeholder 15">
            <a:extLst>
              <a:ext uri="{FF2B5EF4-FFF2-40B4-BE49-F238E27FC236}">
                <a16:creationId xmlns:a16="http://schemas.microsoft.com/office/drawing/2014/main" id="{98A93BCF-7682-4066-8958-65ED5DD2241C}"/>
              </a:ext>
            </a:extLst>
          </p:cNvPr>
          <p:cNvSpPr>
            <a:spLocks noGrp="1"/>
          </p:cNvSpPr>
          <p:nvPr>
            <p:ph idx="18"/>
          </p:nvPr>
        </p:nvSpPr>
        <p:spPr>
          <a:xfrm>
            <a:off x="4336486" y="3059987"/>
            <a:ext cx="3519028" cy="1439241"/>
          </a:xfrm>
        </p:spPr>
        <p:txBody>
          <a:bodyPr/>
          <a:lstStyle/>
          <a:p>
            <a:pPr>
              <a:lnSpc>
                <a:spcPct val="100000"/>
              </a:lnSpc>
              <a:spcBef>
                <a:spcPts val="0"/>
              </a:spcBef>
            </a:pPr>
            <a:r>
              <a:rPr lang="en-US" spc="0" dirty="0"/>
              <a:t>Why might casual riders buy an annual membership?</a:t>
            </a:r>
          </a:p>
        </p:txBody>
      </p:sp>
      <p:sp>
        <p:nvSpPr>
          <p:cNvPr id="14" name="Content Placeholder 13">
            <a:extLst>
              <a:ext uri="{FF2B5EF4-FFF2-40B4-BE49-F238E27FC236}">
                <a16:creationId xmlns:a16="http://schemas.microsoft.com/office/drawing/2014/main" id="{9E1BABDF-2D81-4200-AB3D-E2AC2AA85192}"/>
              </a:ext>
            </a:extLst>
          </p:cNvPr>
          <p:cNvSpPr>
            <a:spLocks noGrp="1"/>
          </p:cNvSpPr>
          <p:nvPr>
            <p:ph idx="16"/>
          </p:nvPr>
        </p:nvSpPr>
        <p:spPr>
          <a:xfrm>
            <a:off x="8024037" y="3065636"/>
            <a:ext cx="3519028" cy="1433592"/>
          </a:xfrm>
        </p:spPr>
        <p:txBody>
          <a:bodyPr/>
          <a:lstStyle/>
          <a:p>
            <a:pPr>
              <a:lnSpc>
                <a:spcPct val="100000"/>
              </a:lnSpc>
            </a:pPr>
            <a:r>
              <a:rPr lang="en-US" spc="0" dirty="0"/>
              <a:t>How might </a:t>
            </a:r>
            <a:r>
              <a:rPr lang="en-US" spc="0" dirty="0" err="1"/>
              <a:t>Cyclistic</a:t>
            </a:r>
            <a:r>
              <a:rPr lang="en-US" spc="0" dirty="0"/>
              <a:t> use digital media to influence casual riders to become members?</a:t>
            </a:r>
          </a:p>
          <a:p>
            <a:pPr>
              <a:lnSpc>
                <a:spcPct val="100000"/>
              </a:lnSpc>
            </a:pPr>
            <a:endParaRPr lang="en-US" spc="0" dirty="0"/>
          </a:p>
        </p:txBody>
      </p:sp>
      <p:sp>
        <p:nvSpPr>
          <p:cNvPr id="6" name="Slide Number Placeholder 5">
            <a:extLst>
              <a:ext uri="{FF2B5EF4-FFF2-40B4-BE49-F238E27FC236}">
                <a16:creationId xmlns:a16="http://schemas.microsoft.com/office/drawing/2014/main" id="{8A75989F-94E4-487A-845C-A4F547DDFE8D}"/>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4</a:t>
            </a:fld>
            <a:endParaRPr lang="en-US" dirty="0"/>
          </a:p>
        </p:txBody>
      </p:sp>
    </p:spTree>
    <p:extLst>
      <p:ext uri="{BB962C8B-B14F-4D97-AF65-F5344CB8AC3E}">
        <p14:creationId xmlns:p14="http://schemas.microsoft.com/office/powerpoint/2010/main" val="6783682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2833-67B0-7579-C7C2-0FD9129DF242}"/>
              </a:ext>
            </a:extLst>
          </p:cNvPr>
          <p:cNvSpPr>
            <a:spLocks noGrp="1"/>
          </p:cNvSpPr>
          <p:nvPr>
            <p:ph type="title"/>
          </p:nvPr>
        </p:nvSpPr>
        <p:spPr/>
        <p:txBody>
          <a:bodyPr/>
          <a:lstStyle/>
          <a:p>
            <a:pPr>
              <a:lnSpc>
                <a:spcPct val="100000"/>
              </a:lnSpc>
            </a:pPr>
            <a:r>
              <a:rPr lang="en-US" spc="0" dirty="0"/>
              <a:t>Notes on Source Data</a:t>
            </a:r>
          </a:p>
        </p:txBody>
      </p:sp>
      <p:sp>
        <p:nvSpPr>
          <p:cNvPr id="3" name="Content Placeholder 2">
            <a:extLst>
              <a:ext uri="{FF2B5EF4-FFF2-40B4-BE49-F238E27FC236}">
                <a16:creationId xmlns:a16="http://schemas.microsoft.com/office/drawing/2014/main" id="{FCC09FD4-7809-0126-7A21-E4309791A1E8}"/>
              </a:ext>
            </a:extLst>
          </p:cNvPr>
          <p:cNvSpPr>
            <a:spLocks noGrp="1"/>
          </p:cNvSpPr>
          <p:nvPr>
            <p:ph idx="1"/>
          </p:nvPr>
        </p:nvSpPr>
        <p:spPr/>
        <p:txBody>
          <a:bodyPr/>
          <a:lstStyle/>
          <a:p>
            <a:pPr marL="285750" indent="-285750">
              <a:lnSpc>
                <a:spcPct val="100000"/>
              </a:lnSpc>
              <a:spcBef>
                <a:spcPts val="0"/>
              </a:spcBef>
              <a:buFont typeface="Arial" panose="020B0604020202020204" pitchFamily="34" charset="0"/>
              <a:buChar char="•"/>
            </a:pPr>
            <a:r>
              <a:rPr lang="en-US" spc="0" dirty="0"/>
              <a:t>Used first-party data from </a:t>
            </a:r>
            <a:r>
              <a:rPr lang="en-US" spc="0" dirty="0" err="1"/>
              <a:t>Cyclistic</a:t>
            </a:r>
            <a:r>
              <a:rPr lang="en-US" spc="0" dirty="0"/>
              <a:t> that captures individual trip details.</a:t>
            </a:r>
          </a:p>
          <a:p>
            <a:pPr>
              <a:lnSpc>
                <a:spcPct val="100000"/>
              </a:lnSpc>
              <a:spcBef>
                <a:spcPts val="0"/>
              </a:spcBef>
            </a:pPr>
            <a:endParaRPr lang="en-US" spc="0" dirty="0"/>
          </a:p>
          <a:p>
            <a:pPr marL="285750" indent="-285750">
              <a:lnSpc>
                <a:spcPct val="100000"/>
              </a:lnSpc>
              <a:spcBef>
                <a:spcPts val="0"/>
              </a:spcBef>
              <a:buFont typeface="Arial" panose="020B0604020202020204" pitchFamily="34" charset="0"/>
              <a:buChar char="•"/>
            </a:pPr>
            <a:r>
              <a:rPr lang="en-US" spc="0" dirty="0"/>
              <a:t>Covers same-day trips taken between January 1, 2022 and December 31, 2022.</a:t>
            </a:r>
          </a:p>
          <a:p>
            <a:pPr>
              <a:lnSpc>
                <a:spcPct val="100000"/>
              </a:lnSpc>
              <a:spcBef>
                <a:spcPts val="0"/>
              </a:spcBef>
            </a:pPr>
            <a:endParaRPr lang="en-US" spc="0" dirty="0"/>
          </a:p>
          <a:p>
            <a:pPr marL="285750" indent="-285750">
              <a:lnSpc>
                <a:spcPct val="100000"/>
              </a:lnSpc>
              <a:spcBef>
                <a:spcPts val="0"/>
              </a:spcBef>
              <a:buFont typeface="Arial" panose="020B0604020202020204" pitchFamily="34" charset="0"/>
              <a:buChar char="•"/>
            </a:pPr>
            <a:r>
              <a:rPr lang="en-US" spc="0" dirty="0"/>
              <a:t>Used random sample of 250,000 trips from population of 5,667,717.</a:t>
            </a:r>
          </a:p>
          <a:p>
            <a:pPr>
              <a:lnSpc>
                <a:spcPct val="100000"/>
              </a:lnSpc>
              <a:spcBef>
                <a:spcPts val="0"/>
              </a:spcBef>
            </a:pPr>
            <a:endParaRPr lang="en-US" spc="0" dirty="0"/>
          </a:p>
          <a:p>
            <a:pPr marL="285750" indent="-285750">
              <a:lnSpc>
                <a:spcPct val="100000"/>
              </a:lnSpc>
              <a:spcBef>
                <a:spcPts val="0"/>
              </a:spcBef>
              <a:buFont typeface="Arial" panose="020B0604020202020204" pitchFamily="34" charset="0"/>
              <a:buChar char="•"/>
            </a:pPr>
            <a:r>
              <a:rPr lang="en-US" spc="0" dirty="0"/>
              <a:t>Data cleaned and transformed to address missing values, inconsistencies, duplicates and create categorical variables for analysis.</a:t>
            </a:r>
          </a:p>
          <a:p>
            <a:pPr>
              <a:lnSpc>
                <a:spcPct val="100000"/>
              </a:lnSpc>
              <a:spcBef>
                <a:spcPts val="0"/>
              </a:spcBef>
            </a:pPr>
            <a:endParaRPr lang="en-US" spc="0" dirty="0"/>
          </a:p>
          <a:p>
            <a:pPr marL="285750" indent="-285750">
              <a:lnSpc>
                <a:spcPct val="100000"/>
              </a:lnSpc>
              <a:spcBef>
                <a:spcPts val="0"/>
              </a:spcBef>
              <a:buFont typeface="Arial" panose="020B0604020202020204" pitchFamily="34" charset="0"/>
              <a:buChar char="•"/>
            </a:pPr>
            <a:r>
              <a:rPr lang="en-US" spc="0" dirty="0"/>
              <a:t>Supplemented with shape files from the Chicago Data Portal for geographical analysis.</a:t>
            </a:r>
          </a:p>
        </p:txBody>
      </p:sp>
      <p:sp>
        <p:nvSpPr>
          <p:cNvPr id="5" name="Slide Number Placeholder 4">
            <a:extLst>
              <a:ext uri="{FF2B5EF4-FFF2-40B4-BE49-F238E27FC236}">
                <a16:creationId xmlns:a16="http://schemas.microsoft.com/office/drawing/2014/main" id="{8707A610-541C-6D99-ABEC-9249C1B7D9A4}"/>
              </a:ext>
            </a:extLst>
          </p:cNvPr>
          <p:cNvSpPr>
            <a:spLocks noGrp="1"/>
          </p:cNvSpPr>
          <p:nvPr>
            <p:ph type="sldNum" sz="quarter" idx="12"/>
          </p:nvPr>
        </p:nvSpPr>
        <p:spPr/>
        <p:txBody>
          <a:bodyPr/>
          <a:lstStyle/>
          <a:p>
            <a:fld id="{FAEF9944-A4F6-4C59-AEBD-678D6480B8EA}" type="slidenum">
              <a:rPr lang="en-US" smtClean="0"/>
              <a:t>5</a:t>
            </a:fld>
            <a:endParaRPr lang="en-US" dirty="0"/>
          </a:p>
        </p:txBody>
      </p:sp>
    </p:spTree>
    <p:extLst>
      <p:ext uri="{BB962C8B-B14F-4D97-AF65-F5344CB8AC3E}">
        <p14:creationId xmlns:p14="http://schemas.microsoft.com/office/powerpoint/2010/main" val="2793361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331CEB84-49DC-40A9-B2F0-D573658AE999}"/>
              </a:ext>
            </a:extLst>
          </p:cNvPr>
          <p:cNvSpPr>
            <a:spLocks noGrp="1"/>
          </p:cNvSpPr>
          <p:nvPr>
            <p:ph type="ctrTitle"/>
          </p:nvPr>
        </p:nvSpPr>
        <p:spPr>
          <a:xfrm>
            <a:off x="7973503" y="1709531"/>
            <a:ext cx="3754671" cy="910424"/>
          </a:xfrm>
        </p:spPr>
        <p:txBody>
          <a:bodyPr/>
          <a:lstStyle/>
          <a:p>
            <a:r>
              <a:rPr lang="en-US" spc="0" dirty="0"/>
              <a:t>Our Big Idea</a:t>
            </a:r>
          </a:p>
        </p:txBody>
      </p:sp>
      <p:sp>
        <p:nvSpPr>
          <p:cNvPr id="15" name="Subtitle 14">
            <a:extLst>
              <a:ext uri="{FF2B5EF4-FFF2-40B4-BE49-F238E27FC236}">
                <a16:creationId xmlns:a16="http://schemas.microsoft.com/office/drawing/2014/main" id="{B7886DF7-FA3D-4AD1-AEC1-578EA3AC8C7D}"/>
              </a:ext>
            </a:extLst>
          </p:cNvPr>
          <p:cNvSpPr>
            <a:spLocks noGrp="1"/>
          </p:cNvSpPr>
          <p:nvPr>
            <p:ph type="subTitle" idx="1"/>
          </p:nvPr>
        </p:nvSpPr>
        <p:spPr>
          <a:xfrm>
            <a:off x="7976914" y="2772229"/>
            <a:ext cx="3806919" cy="3207221"/>
          </a:xfrm>
        </p:spPr>
        <p:txBody>
          <a:bodyPr>
            <a:normAutofit/>
          </a:bodyPr>
          <a:lstStyle/>
          <a:p>
            <a:pPr>
              <a:lnSpc>
                <a:spcPct val="100000"/>
              </a:lnSpc>
            </a:pPr>
            <a:r>
              <a:rPr lang="en-US" sz="2000" spc="0" dirty="0"/>
              <a:t>Attracting both those seeking a reliable daily commute solution and those looking for exciting ways to experience their city is the best strategy for converting casual riders to members.</a:t>
            </a:r>
          </a:p>
        </p:txBody>
      </p:sp>
      <p:pic>
        <p:nvPicPr>
          <p:cNvPr id="5" name="Picture Placeholder 4">
            <a:extLst>
              <a:ext uri="{FF2B5EF4-FFF2-40B4-BE49-F238E27FC236}">
                <a16:creationId xmlns:a16="http://schemas.microsoft.com/office/drawing/2014/main" id="{0CEB905B-7FDD-4B1A-96BF-B5A081A25FC8}"/>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a:stretch/>
        </p:blipFill>
        <p:spPr>
          <a:xfrm>
            <a:off x="1" y="1095509"/>
            <a:ext cx="7519932" cy="5016892"/>
          </a:xfrm>
        </p:spPr>
      </p:pic>
    </p:spTree>
    <p:extLst>
      <p:ext uri="{BB962C8B-B14F-4D97-AF65-F5344CB8AC3E}">
        <p14:creationId xmlns:p14="http://schemas.microsoft.com/office/powerpoint/2010/main" val="14996032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4502C-149C-B4EB-11A3-9E47C8178A6A}"/>
              </a:ext>
            </a:extLst>
          </p:cNvPr>
          <p:cNvSpPr>
            <a:spLocks noGrp="1"/>
          </p:cNvSpPr>
          <p:nvPr>
            <p:ph type="title"/>
          </p:nvPr>
        </p:nvSpPr>
        <p:spPr/>
        <p:txBody>
          <a:bodyPr/>
          <a:lstStyle/>
          <a:p>
            <a:pPr>
              <a:lnSpc>
                <a:spcPct val="100000"/>
              </a:lnSpc>
            </a:pPr>
            <a:r>
              <a:rPr lang="en-US" spc="0" dirty="0"/>
              <a:t>Four in every ten trips are taken by casual riders</a:t>
            </a:r>
          </a:p>
        </p:txBody>
      </p:sp>
      <p:sp>
        <p:nvSpPr>
          <p:cNvPr id="4" name="Slide Number Placeholder 3">
            <a:extLst>
              <a:ext uri="{FF2B5EF4-FFF2-40B4-BE49-F238E27FC236}">
                <a16:creationId xmlns:a16="http://schemas.microsoft.com/office/drawing/2014/main" id="{DD5C2EF6-D8DB-8EFE-C570-603220469F8E}"/>
              </a:ext>
            </a:extLst>
          </p:cNvPr>
          <p:cNvSpPr>
            <a:spLocks noGrp="1"/>
          </p:cNvSpPr>
          <p:nvPr>
            <p:ph type="sldNum" sz="quarter" idx="12"/>
          </p:nvPr>
        </p:nvSpPr>
        <p:spPr/>
        <p:txBody>
          <a:bodyPr/>
          <a:lstStyle/>
          <a:p>
            <a:fld id="{FAEF9944-A4F6-4C59-AEBD-678D6480B8EA}" type="slidenum">
              <a:rPr lang="en-US" smtClean="0"/>
              <a:t>7</a:t>
            </a:fld>
            <a:endParaRPr lang="en-US" dirty="0"/>
          </a:p>
        </p:txBody>
      </p:sp>
      <p:pic>
        <p:nvPicPr>
          <p:cNvPr id="6" name="Picture 5">
            <a:extLst>
              <a:ext uri="{FF2B5EF4-FFF2-40B4-BE49-F238E27FC236}">
                <a16:creationId xmlns:a16="http://schemas.microsoft.com/office/drawing/2014/main" id="{65397B52-5406-4C2C-8983-BE523709FBC8}"/>
              </a:ext>
            </a:extLst>
          </p:cNvPr>
          <p:cNvPicPr>
            <a:picLocks noChangeAspect="1"/>
          </p:cNvPicPr>
          <p:nvPr/>
        </p:nvPicPr>
        <p:blipFill>
          <a:blip r:embed="rId3"/>
          <a:srcRect/>
          <a:stretch/>
        </p:blipFill>
        <p:spPr>
          <a:xfrm>
            <a:off x="4831079" y="1385024"/>
            <a:ext cx="7200900" cy="4114800"/>
          </a:xfrm>
          <a:prstGeom prst="rect">
            <a:avLst/>
          </a:prstGeom>
        </p:spPr>
      </p:pic>
    </p:spTree>
    <p:extLst>
      <p:ext uri="{BB962C8B-B14F-4D97-AF65-F5344CB8AC3E}">
        <p14:creationId xmlns:p14="http://schemas.microsoft.com/office/powerpoint/2010/main" val="4278042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0E2E0-78F1-7A76-A687-8C86D452559F}"/>
              </a:ext>
            </a:extLst>
          </p:cNvPr>
          <p:cNvSpPr>
            <a:spLocks noGrp="1"/>
          </p:cNvSpPr>
          <p:nvPr>
            <p:ph type="title"/>
          </p:nvPr>
        </p:nvSpPr>
        <p:spPr>
          <a:xfrm>
            <a:off x="1535371" y="1044054"/>
            <a:ext cx="10409886" cy="1030360"/>
          </a:xfrm>
        </p:spPr>
        <p:txBody>
          <a:bodyPr>
            <a:normAutofit fontScale="90000"/>
          </a:bodyPr>
          <a:lstStyle/>
          <a:p>
            <a:pPr>
              <a:lnSpc>
                <a:spcPct val="100000"/>
              </a:lnSpc>
            </a:pPr>
            <a:r>
              <a:rPr lang="en-US" spc="0" dirty="0"/>
              <a:t>Customer engagement with the service is strongest in the summer months</a:t>
            </a:r>
          </a:p>
        </p:txBody>
      </p:sp>
      <p:sp>
        <p:nvSpPr>
          <p:cNvPr id="4" name="Slide Number Placeholder 3">
            <a:extLst>
              <a:ext uri="{FF2B5EF4-FFF2-40B4-BE49-F238E27FC236}">
                <a16:creationId xmlns:a16="http://schemas.microsoft.com/office/drawing/2014/main" id="{B894F052-8AD0-5DE0-756B-FE0F0649EA73}"/>
              </a:ext>
            </a:extLst>
          </p:cNvPr>
          <p:cNvSpPr>
            <a:spLocks noGrp="1"/>
          </p:cNvSpPr>
          <p:nvPr>
            <p:ph type="sldNum" sz="quarter" idx="12"/>
          </p:nvPr>
        </p:nvSpPr>
        <p:spPr/>
        <p:txBody>
          <a:bodyPr/>
          <a:lstStyle/>
          <a:p>
            <a:fld id="{FAEF9944-A4F6-4C59-AEBD-678D6480B8EA}" type="slidenum">
              <a:rPr lang="en-US" smtClean="0"/>
              <a:t>8</a:t>
            </a:fld>
            <a:endParaRPr lang="en-US" dirty="0"/>
          </a:p>
        </p:txBody>
      </p:sp>
      <p:pic>
        <p:nvPicPr>
          <p:cNvPr id="6" name="Picture 5">
            <a:extLst>
              <a:ext uri="{FF2B5EF4-FFF2-40B4-BE49-F238E27FC236}">
                <a16:creationId xmlns:a16="http://schemas.microsoft.com/office/drawing/2014/main" id="{19C2A43D-4A9D-2027-AF38-5189BC1CC794}"/>
              </a:ext>
            </a:extLst>
          </p:cNvPr>
          <p:cNvPicPr>
            <a:picLocks noChangeAspect="1"/>
          </p:cNvPicPr>
          <p:nvPr/>
        </p:nvPicPr>
        <p:blipFill>
          <a:blip r:embed="rId3"/>
          <a:srcRect/>
          <a:stretch/>
        </p:blipFill>
        <p:spPr>
          <a:xfrm>
            <a:off x="2495549" y="2320963"/>
            <a:ext cx="7200902" cy="4114800"/>
          </a:xfrm>
          <a:prstGeom prst="rect">
            <a:avLst/>
          </a:prstGeom>
        </p:spPr>
      </p:pic>
    </p:spTree>
    <p:extLst>
      <p:ext uri="{BB962C8B-B14F-4D97-AF65-F5344CB8AC3E}">
        <p14:creationId xmlns:p14="http://schemas.microsoft.com/office/powerpoint/2010/main" val="2562988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30D2D-EBCA-667C-35E9-015CE8615378}"/>
              </a:ext>
            </a:extLst>
          </p:cNvPr>
          <p:cNvSpPr>
            <a:spLocks noGrp="1"/>
          </p:cNvSpPr>
          <p:nvPr>
            <p:ph type="title"/>
          </p:nvPr>
        </p:nvSpPr>
        <p:spPr/>
        <p:txBody>
          <a:bodyPr>
            <a:normAutofit fontScale="90000"/>
          </a:bodyPr>
          <a:lstStyle/>
          <a:p>
            <a:pPr>
              <a:lnSpc>
                <a:spcPct val="100000"/>
              </a:lnSpc>
            </a:pPr>
            <a:r>
              <a:rPr lang="en-US" spc="0" dirty="0"/>
              <a:t>While weekdays are a peak period for members, weekends are a peak period for casual riders</a:t>
            </a:r>
          </a:p>
        </p:txBody>
      </p:sp>
      <p:sp>
        <p:nvSpPr>
          <p:cNvPr id="5" name="Slide Number Placeholder 4">
            <a:extLst>
              <a:ext uri="{FF2B5EF4-FFF2-40B4-BE49-F238E27FC236}">
                <a16:creationId xmlns:a16="http://schemas.microsoft.com/office/drawing/2014/main" id="{68EAC39D-EBC1-8F8B-5269-1F350B7FC7F9}"/>
              </a:ext>
            </a:extLst>
          </p:cNvPr>
          <p:cNvSpPr>
            <a:spLocks noGrp="1"/>
          </p:cNvSpPr>
          <p:nvPr>
            <p:ph type="sldNum" sz="quarter" idx="12"/>
          </p:nvPr>
        </p:nvSpPr>
        <p:spPr/>
        <p:txBody>
          <a:bodyPr/>
          <a:lstStyle/>
          <a:p>
            <a:fld id="{FAEF9944-A4F6-4C59-AEBD-678D6480B8EA}" type="slidenum">
              <a:rPr lang="en-US" smtClean="0"/>
              <a:t>9</a:t>
            </a:fld>
            <a:endParaRPr lang="en-US" dirty="0"/>
          </a:p>
        </p:txBody>
      </p:sp>
      <p:pic>
        <p:nvPicPr>
          <p:cNvPr id="6" name="Picture 5">
            <a:extLst>
              <a:ext uri="{FF2B5EF4-FFF2-40B4-BE49-F238E27FC236}">
                <a16:creationId xmlns:a16="http://schemas.microsoft.com/office/drawing/2014/main" id="{EA22AD65-A6EE-62B2-B2E4-BBB5BFAA5357}"/>
              </a:ext>
            </a:extLst>
          </p:cNvPr>
          <p:cNvPicPr>
            <a:picLocks noChangeAspect="1"/>
          </p:cNvPicPr>
          <p:nvPr/>
        </p:nvPicPr>
        <p:blipFill>
          <a:blip r:embed="rId3"/>
          <a:srcRect/>
          <a:stretch/>
        </p:blipFill>
        <p:spPr>
          <a:xfrm>
            <a:off x="2941774" y="2423160"/>
            <a:ext cx="7200902" cy="4114800"/>
          </a:xfrm>
          <a:prstGeom prst="rect">
            <a:avLst/>
          </a:prstGeom>
        </p:spPr>
      </p:pic>
    </p:spTree>
    <p:extLst>
      <p:ext uri="{BB962C8B-B14F-4D97-AF65-F5344CB8AC3E}">
        <p14:creationId xmlns:p14="http://schemas.microsoft.com/office/powerpoint/2010/main" val="3992594665"/>
      </p:ext>
    </p:extLst>
  </p:cSld>
  <p:clrMapOvr>
    <a:masterClrMapping/>
  </p:clrMapOvr>
</p:sld>
</file>

<file path=ppt/theme/theme1.xml><?xml version="1.0" encoding="utf-8"?>
<a:theme xmlns:a="http://schemas.openxmlformats.org/drawingml/2006/main" name="ShojiVTI">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oji design" id="{8DF40F11-961C-40C1-B57E-2C85D77BE8AB}" vid="{190CBECE-7035-4069-999B-A1AE92AB276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TaxCatchAll xmlns="230e9df3-be65-4c73-a93b-d1236ebd677e" xsi:nil="true"/>
    <MediaServiceKeyPoints xmlns="71af3243-3dd4-4a8d-8c0d-dd76da1f02a5" xsi:nil="true"/>
    <Background xmlns="71af3243-3dd4-4a8d-8c0d-dd76da1f02a5">false</Background>
    <ImageTagsTaxHTField xmlns="71af3243-3dd4-4a8d-8c0d-dd76da1f02a5">
      <Terms xmlns="http://schemas.microsoft.com/office/infopath/2007/PartnerControls"/>
    </ImageTagsTaxHTField>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6B374A7-2E79-4FEF-822D-2492B9AD907B}">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C093A0A0-A69C-47FE-9FE5-21F06181BF4F}">
  <ds:schemaRefs>
    <ds:schemaRef ds:uri="http://schemas.microsoft.com/sharepoint/v3/contenttype/forms"/>
  </ds:schemaRefs>
</ds:datastoreItem>
</file>

<file path=customXml/itemProps3.xml><?xml version="1.0" encoding="utf-8"?>
<ds:datastoreItem xmlns:ds="http://schemas.openxmlformats.org/officeDocument/2006/customXml" ds:itemID="{552330D6-F005-4F15-8FBA-5049BFF0935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Shoji design</Template>
  <TotalTime>1294</TotalTime>
  <Words>2476</Words>
  <Application>Microsoft Office PowerPoint</Application>
  <PresentationFormat>Widescreen</PresentationFormat>
  <Paragraphs>219</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Meiryo</vt:lpstr>
      <vt:lpstr>Arial</vt:lpstr>
      <vt:lpstr>Calibri</vt:lpstr>
      <vt:lpstr>Corbel</vt:lpstr>
      <vt:lpstr>ShojiVTI</vt:lpstr>
      <vt:lpstr>Pedals &amp; Pathways: A Strategy to Capture Commuters and Urban Explorers as Loyal Members</vt:lpstr>
      <vt:lpstr>Agenda</vt:lpstr>
      <vt:lpstr>Introduction</vt:lpstr>
      <vt:lpstr>Business Task</vt:lpstr>
      <vt:lpstr>Notes on Source Data</vt:lpstr>
      <vt:lpstr>Our Big Idea</vt:lpstr>
      <vt:lpstr>Four in every ten trips are taken by casual riders</vt:lpstr>
      <vt:lpstr>Customer engagement with the service is strongest in the summer months</vt:lpstr>
      <vt:lpstr>While weekdays are a peak period for members, weekends are a peak period for casual riders</vt:lpstr>
      <vt:lpstr>For longer trips, casual riders and members have comparable usage patterns</vt:lpstr>
      <vt:lpstr>Daily and hourly patterns highlight commute and recreation dynamics</vt:lpstr>
      <vt:lpstr>Bike-sharing activity is concentrated in and extends around the central business district</vt:lpstr>
      <vt:lpstr>Chicago provides a multitude of opportunities for for urban adventure</vt:lpstr>
      <vt:lpstr>Showcase the vibrant experiences of commuting and urban exploration with Cyclistic</vt:lpstr>
      <vt:lpstr>"Pedal through city streets, turning your daily commute into an urban adventure. Bike-sharing is the key to practicality and exploration—unlock the city with every turn."</vt:lpstr>
      <vt:lpstr>Analysis Artifacts &amp; Documents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Donnie Minnick</dc:creator>
  <cp:lastModifiedBy>Donnie Minnick</cp:lastModifiedBy>
  <cp:revision>31</cp:revision>
  <dcterms:created xsi:type="dcterms:W3CDTF">2024-01-09T12:41:30Z</dcterms:created>
  <dcterms:modified xsi:type="dcterms:W3CDTF">2024-01-26T19:59:13Z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